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2C6EB00-032A-47C8-8238-DD894AA6465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19F0AD-3F93-47E1-9091-98F672B81C9B}" type="datetimeFigureOut">
              <a:rPr lang="en-GB" smtClean="0"/>
              <a:t>14/09/2011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Welcome to your new class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Maple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9720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 2011-12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984158"/>
              </p:ext>
            </p:extLst>
          </p:nvPr>
        </p:nvGraphicFramePr>
        <p:xfrm>
          <a:off x="0" y="1412776"/>
          <a:ext cx="8388424" cy="27363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80418"/>
                <a:gridCol w="929975"/>
                <a:gridCol w="942411"/>
                <a:gridCol w="633173"/>
                <a:gridCol w="642219"/>
                <a:gridCol w="530848"/>
                <a:gridCol w="664268"/>
                <a:gridCol w="915840"/>
                <a:gridCol w="1091094"/>
                <a:gridCol w="858178"/>
              </a:tblGrid>
              <a:tr h="396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8.50 – 9.25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9.25 – 10.25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10.25 – 10.40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10.40 – 11.00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11.00 – 12.00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12.00 – 1.00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1.00 – 3.15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4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Monday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Guided reading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Literacy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 anchor="ctr">
                    <a:solidFill>
                      <a:schemeClr val="accent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Assembly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 vert="vert270" anchor="ctr"/>
                </a:tc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Playtime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</a:rPr>
                        <a:t>Maths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Lunchtime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ICT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Theme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</a:tr>
              <a:tr h="394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Tuesday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Guided reading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Literacy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</a:rPr>
                        <a:t>Maths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Swimming/P.E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Theme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</a:tr>
              <a:tr h="563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Wednesday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Guided reading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Theme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Dance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PSHE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Literacy 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</a:rPr>
                        <a:t>Maths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</a:tr>
              <a:tr h="394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Thursday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Guided reading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Literacy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</a:rPr>
                        <a:t>Maths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Music/French/Art/Cornets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Friday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Guided reading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Literacy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</a:rPr>
                        <a:t>Maths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Singing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Theme</a:t>
                      </a:r>
                      <a:endParaRPr lang="en-GB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16" marR="5511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024003"/>
              </p:ext>
            </p:extLst>
          </p:nvPr>
        </p:nvGraphicFramePr>
        <p:xfrm>
          <a:off x="-1332656" y="764704"/>
          <a:ext cx="1026750" cy="629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9917773" imgH="6584720" progId="Word.Document.12">
                  <p:embed/>
                </p:oleObj>
              </mc:Choice>
              <mc:Fallback>
                <p:oleObj name="Document" r:id="rId4" imgW="9917773" imgH="6584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332656" y="764704"/>
                        <a:ext cx="1026750" cy="629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4802"/>
              </p:ext>
            </p:extLst>
          </p:nvPr>
        </p:nvGraphicFramePr>
        <p:xfrm>
          <a:off x="478971" y="5524088"/>
          <a:ext cx="7619999" cy="1188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23884"/>
                <a:gridCol w="1523884"/>
                <a:gridCol w="1523884"/>
                <a:gridCol w="1523884"/>
                <a:gridCol w="1524463"/>
              </a:tblGrid>
              <a:tr h="19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 – 1.30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1.30 - 2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 – 2.30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2.30 - 3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</a:tr>
              <a:tr h="19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Music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Golden time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Silver Birch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Willow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 dirty="0">
                          <a:effectLst/>
                        </a:rPr>
                        <a:t>Maple</a:t>
                      </a:r>
                      <a:endParaRPr lang="en-GB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</a:tr>
              <a:tr h="19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Cornets (Year 4)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Maple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Silver Birch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 dirty="0">
                          <a:effectLst/>
                        </a:rPr>
                        <a:t>Willow</a:t>
                      </a:r>
                      <a:endParaRPr lang="en-GB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</a:tr>
              <a:tr h="19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Art (Year 3)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Maple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Silver Birch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 dirty="0">
                          <a:effectLst/>
                        </a:rPr>
                        <a:t>Willow</a:t>
                      </a:r>
                      <a:endParaRPr lang="en-GB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</a:tr>
              <a:tr h="19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French (Year 4)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Willow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Maple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 dirty="0">
                          <a:effectLst/>
                        </a:rPr>
                        <a:t>Silver Birch</a:t>
                      </a:r>
                      <a:endParaRPr lang="en-GB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</a:tr>
              <a:tr h="19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French (Year 3)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 dirty="0">
                          <a:effectLst/>
                        </a:rPr>
                        <a:t>Willow</a:t>
                      </a:r>
                      <a:endParaRPr lang="en-GB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 dirty="0">
                          <a:effectLst/>
                        </a:rPr>
                        <a:t>Maple</a:t>
                      </a:r>
                      <a:endParaRPr lang="en-GB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 dirty="0">
                          <a:effectLst/>
                        </a:rPr>
                        <a:t>Silver Birch</a:t>
                      </a:r>
                      <a:endParaRPr lang="en-GB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459" marR="62459" marT="0" marB="0"/>
                </a:tc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56612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04056"/>
          </a:xfrm>
        </p:spPr>
        <p:txBody>
          <a:bodyPr/>
          <a:lstStyle/>
          <a:p>
            <a:r>
              <a:rPr lang="en-GB" dirty="0" smtClean="0"/>
              <a:t>Curriculum Overview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582960"/>
              </p:ext>
            </p:extLst>
          </p:nvPr>
        </p:nvGraphicFramePr>
        <p:xfrm>
          <a:off x="35496" y="692696"/>
          <a:ext cx="8650294" cy="5946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"/>
                <a:gridCol w="50301"/>
                <a:gridCol w="1076907"/>
                <a:gridCol w="946201"/>
                <a:gridCol w="446871"/>
                <a:gridCol w="1224136"/>
                <a:gridCol w="558664"/>
                <a:gridCol w="966745"/>
                <a:gridCol w="1199216"/>
                <a:gridCol w="100133"/>
                <a:gridCol w="1117667"/>
                <a:gridCol w="891445"/>
              </a:tblGrid>
              <a:tr h="43204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Outline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Year Plan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0" dirty="0">
                          <a:effectLst/>
                        </a:rPr>
                        <a:t>Autumn</a:t>
                      </a:r>
                      <a:endParaRPr lang="en-GB" sz="1400" b="1" kern="0" dirty="0">
                        <a:effectLst/>
                        <a:latin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0" dirty="0">
                          <a:effectLst/>
                        </a:rPr>
                        <a:t>Spring</a:t>
                      </a:r>
                      <a:endParaRPr lang="en-GB" sz="1400" b="1" kern="0" dirty="0">
                        <a:effectLst/>
                        <a:latin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kern="0" dirty="0">
                        <a:effectLst/>
                        <a:latin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0">
                          <a:effectLst/>
                        </a:rPr>
                        <a:t>Summer</a:t>
                      </a:r>
                      <a:endParaRPr lang="en-GB" sz="1400" b="1" kern="0">
                        <a:effectLst/>
                        <a:latin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067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Literacy</a:t>
                      </a:r>
                      <a:endParaRPr lang="en-GB" sz="1400" b="1">
                        <a:effectLst/>
                        <a:latin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See new Literacy framework</a:t>
                      </a:r>
                      <a:endParaRPr lang="en-GB" sz="1400" b="1" dirty="0">
                        <a:effectLst/>
                        <a:latin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707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Maths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See new Maths framework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561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Theme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Volcanoes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Victorians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Invaders and Settlers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Local Area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666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Science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Rocks and Soils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Light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Solids/Gases/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Liquids</a:t>
                      </a:r>
                      <a:endParaRPr lang="en-GB" sz="1400" dirty="0">
                        <a:effectLst/>
                      </a:endParaRPr>
                    </a:p>
                  </a:txBody>
                  <a:tcPr marL="24901" marR="24901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Magnetic </a:t>
                      </a:r>
                      <a:r>
                        <a:rPr lang="en-GB" sz="1400" dirty="0" smtClean="0">
                          <a:effectLst/>
                        </a:rPr>
                        <a:t>Forces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Forces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Teeth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Digestion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Living Things/ </a:t>
                      </a:r>
                      <a:r>
                        <a:rPr lang="en-GB" sz="1400" dirty="0" smtClean="0">
                          <a:effectLst/>
                        </a:rPr>
                        <a:t>Habitats</a:t>
                      </a:r>
                      <a:endParaRPr lang="en-GB" sz="1400" dirty="0">
                        <a:effectLst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976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Art/Technology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Volcanoes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Working in 3D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Printing/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William Morris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Mosaics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Embellished </a:t>
                      </a:r>
                      <a:r>
                        <a:rPr lang="en-GB" sz="1400" dirty="0" smtClean="0">
                          <a:effectLst/>
                        </a:rPr>
                        <a:t>letters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Boats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Observational drawing/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Local art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561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ICT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Bringing Images to life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Turtles and games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Keeping information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414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Geography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Volcanoes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Berkhamsted – local area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561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History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Victorians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Invaders and Settlers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Local area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134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R.E.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Christmas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Easter</a:t>
                      </a:r>
                      <a:endParaRPr lang="en-GB" sz="1400" dirty="0">
                        <a:effectLst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Sikhism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4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P.E.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400" dirty="0" smtClean="0"/>
                        <a:t>Dance</a:t>
                      </a:r>
                      <a:endParaRPr lang="en-GB" sz="1400" dirty="0"/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400" dirty="0" smtClean="0"/>
                        <a:t>Dance</a:t>
                      </a:r>
                      <a:endParaRPr lang="en-GB" sz="1400" dirty="0"/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Dance</a:t>
                      </a:r>
                      <a:endParaRPr lang="en-GB" sz="1400" dirty="0"/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86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Games/Dance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Gym/Ball Skills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Athletics/Outdoor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0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Swimming (Maple)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Swimming (Silver Birch)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Swimming (Willow)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521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Music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960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Singing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1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P.S.H.E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New Beginnings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Getting On and Falling Out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Say No To Bullying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Going For Goals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Good To Be Me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Relationships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Changes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901" marR="24901" marT="0" marB="0"/>
                </a:tc>
              </a:tr>
            </a:tbl>
          </a:graphicData>
        </a:graphic>
      </p:graphicFrame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4365625" y="13128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9074"/>
            <a:ext cx="7620000" cy="1143000"/>
          </a:xfrm>
        </p:spPr>
        <p:txBody>
          <a:bodyPr/>
          <a:lstStyle/>
          <a:p>
            <a:r>
              <a:rPr lang="en-GB" dirty="0" smtClean="0"/>
              <a:t>Class routines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064896" cy="55892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</a:t>
            </a:r>
            <a:r>
              <a:rPr lang="en-GB" sz="2400" dirty="0" smtClean="0"/>
              <a:t>Start time 8:50 – 3:15pm.  </a:t>
            </a:r>
          </a:p>
          <a:p>
            <a:pPr marL="11430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- 	If you are unable to collect your child contact the school   	by 3:00</a:t>
            </a:r>
          </a:p>
          <a:p>
            <a:pPr>
              <a:buFont typeface="Wingdings" pitchFamily="2" charset="2"/>
              <a:buChar char="v"/>
            </a:pPr>
            <a:r>
              <a:rPr lang="en-GB" sz="2400" dirty="0" smtClean="0"/>
              <a:t> All school uniform needs to be named (including </a:t>
            </a:r>
            <a:r>
              <a:rPr lang="en-GB" sz="2400" dirty="0" err="1" smtClean="0"/>
              <a:t>pe</a:t>
            </a:r>
            <a:r>
              <a:rPr lang="en-GB" sz="2400" dirty="0" smtClean="0"/>
              <a:t> kit)</a:t>
            </a:r>
          </a:p>
          <a:p>
            <a:pPr>
              <a:buFont typeface="Wingdings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smtClean="0"/>
              <a:t>A coat is needed at all times as we will go outside in all weathers</a:t>
            </a:r>
          </a:p>
          <a:p>
            <a:pPr>
              <a:buFont typeface="Wingdings" pitchFamily="2" charset="2"/>
              <a:buChar char="v"/>
            </a:pPr>
            <a:r>
              <a:rPr lang="en-GB" sz="2400" dirty="0" smtClean="0"/>
              <a:t> Indoors footwear must be black plimsolls or shoes (no crocs or slippers)</a:t>
            </a:r>
          </a:p>
          <a:p>
            <a:pPr>
              <a:buFont typeface="Wingdings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smtClean="0"/>
              <a:t>PE kits need to include:</a:t>
            </a:r>
          </a:p>
          <a:p>
            <a:pPr marL="11430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- 	T-shirt in the house colour of your child</a:t>
            </a:r>
          </a:p>
          <a:p>
            <a:pPr marL="11430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- 	Jogging trousers</a:t>
            </a:r>
          </a:p>
          <a:p>
            <a:pPr marL="11430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- 	Trainers for outdoor PE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3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72084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</a:t>
            </a:r>
            <a:r>
              <a:rPr lang="en-GB" sz="2400" dirty="0" smtClean="0"/>
              <a:t>Diaries</a:t>
            </a:r>
            <a:endParaRPr lang="en-GB" sz="2400" dirty="0"/>
          </a:p>
          <a:p>
            <a:pPr marL="114300" indent="0">
              <a:buNone/>
            </a:pPr>
            <a:r>
              <a:rPr lang="en-GB" sz="2400" dirty="0"/>
              <a:t>      - 	Please use the diary for: Informing us of doctor </a:t>
            </a:r>
            <a:r>
              <a:rPr lang="en-GB" sz="2400" dirty="0" err="1"/>
              <a:t>etc</a:t>
            </a:r>
            <a:r>
              <a:rPr lang="en-GB" sz="2400" dirty="0"/>
              <a:t> </a:t>
            </a:r>
            <a:r>
              <a:rPr lang="en-GB" sz="2400" dirty="0" smtClean="0"/>
              <a:t>	 	appointments </a:t>
            </a:r>
            <a:r>
              <a:rPr lang="en-GB" sz="2400" dirty="0" smtClean="0"/>
              <a:t>(as </a:t>
            </a:r>
            <a:r>
              <a:rPr lang="en-GB" sz="2400" dirty="0" smtClean="0"/>
              <a:t>well as the </a:t>
            </a:r>
            <a:r>
              <a:rPr lang="en-GB" sz="2400" dirty="0" smtClean="0"/>
              <a:t>office) </a:t>
            </a:r>
          </a:p>
          <a:p>
            <a:pPr marL="11430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	</a:t>
            </a:r>
            <a:r>
              <a:rPr lang="en-GB" sz="2400" smtClean="0"/>
              <a:t>    </a:t>
            </a:r>
            <a:r>
              <a:rPr lang="en-GB" sz="2400" smtClean="0"/>
              <a:t>communicating any </a:t>
            </a:r>
            <a:r>
              <a:rPr lang="en-GB" sz="2400" dirty="0" smtClean="0"/>
              <a:t>issues that arise</a:t>
            </a:r>
          </a:p>
          <a:p>
            <a:pPr marL="114300" indent="0">
              <a:buNone/>
            </a:pPr>
            <a:r>
              <a:rPr lang="en-GB" sz="2400" dirty="0" smtClean="0"/>
              <a:t>      </a:t>
            </a:r>
            <a:r>
              <a:rPr lang="en-GB" sz="2400" dirty="0"/>
              <a:t>- 	Ensure that if there is a note that your child gives the </a:t>
            </a:r>
            <a:r>
              <a:rPr lang="en-GB" sz="2400" dirty="0" smtClean="0"/>
              <a:t>	diary </a:t>
            </a:r>
            <a:r>
              <a:rPr lang="en-GB" sz="2400" dirty="0"/>
              <a:t>to the </a:t>
            </a:r>
            <a:r>
              <a:rPr lang="en-GB" sz="2400" dirty="0" smtClean="0"/>
              <a:t>teacher </a:t>
            </a:r>
            <a:r>
              <a:rPr lang="en-GB" sz="2400" dirty="0"/>
              <a:t>when </a:t>
            </a:r>
            <a:r>
              <a:rPr lang="en-GB" sz="2400" dirty="0" smtClean="0"/>
              <a:t>they </a:t>
            </a:r>
            <a:r>
              <a:rPr lang="en-GB" sz="2400" dirty="0"/>
              <a:t>arrive in class</a:t>
            </a:r>
          </a:p>
          <a:p>
            <a:pPr marL="114300" indent="0">
              <a:buNone/>
            </a:pPr>
            <a:r>
              <a:rPr lang="en-GB" sz="2400" dirty="0"/>
              <a:t>      - 	Diaries need to be handed in every Thursday</a:t>
            </a:r>
          </a:p>
          <a:p>
            <a:pPr marL="114300" indent="0">
              <a:buNone/>
            </a:pPr>
            <a:r>
              <a:rPr lang="en-GB" sz="2400" dirty="0"/>
              <a:t>      - 	Diaries will contain the targets for your children</a:t>
            </a:r>
          </a:p>
        </p:txBody>
      </p:sp>
    </p:spTree>
    <p:extLst>
      <p:ext uri="{BB962C8B-B14F-4D97-AF65-F5344CB8AC3E}">
        <p14:creationId xmlns:p14="http://schemas.microsoft.com/office/powerpoint/2010/main" val="1523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620000" cy="2746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064896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</a:t>
            </a:r>
            <a:r>
              <a:rPr lang="en-GB" sz="2400" dirty="0" smtClean="0"/>
              <a:t>Homework </a:t>
            </a:r>
          </a:p>
          <a:p>
            <a:pPr marL="11430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- Literacy homework</a:t>
            </a:r>
          </a:p>
          <a:p>
            <a:pPr marL="11430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This will be given to the children on a Wednesday and 	will be handed in the following Monday.</a:t>
            </a:r>
          </a:p>
          <a:p>
            <a:pPr marL="114300" indent="0">
              <a:buNone/>
            </a:pPr>
            <a:endParaRPr lang="en-GB" sz="2400" dirty="0"/>
          </a:p>
          <a:p>
            <a:pPr marL="114300" indent="0">
              <a:buNone/>
            </a:pPr>
            <a:r>
              <a:rPr lang="en-GB" sz="2400" dirty="0" smtClean="0"/>
              <a:t>    - Maths homework </a:t>
            </a:r>
            <a:endParaRPr lang="en-GB" sz="2400" dirty="0"/>
          </a:p>
          <a:p>
            <a:pPr marL="114300" indent="0">
              <a:buNone/>
            </a:pPr>
            <a:r>
              <a:rPr lang="en-GB" sz="2400" dirty="0" smtClean="0"/>
              <a:t>	This will be given to the children on a Friday and will be 	handed in the following Wednesday</a:t>
            </a:r>
            <a:endParaRPr lang="en-GB" sz="2400" dirty="0"/>
          </a:p>
          <a:p>
            <a:pPr marL="11430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83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2400" dirty="0"/>
              <a:t>Contributions – please supply a box of tissues each term.</a:t>
            </a:r>
          </a:p>
          <a:p>
            <a:pPr>
              <a:buFont typeface="Wingdings" pitchFamily="2" charset="2"/>
              <a:buChar char="v"/>
            </a:pPr>
            <a:r>
              <a:rPr lang="en-GB" sz="2400" dirty="0"/>
              <a:t> Items for the office</a:t>
            </a:r>
          </a:p>
          <a:p>
            <a:pPr marL="114300" indent="0">
              <a:buNone/>
            </a:pPr>
            <a:r>
              <a:rPr lang="en-GB" sz="2400" dirty="0"/>
              <a:t>    - 	All admin that needs to go to the office please give </a:t>
            </a:r>
            <a:r>
              <a:rPr lang="en-GB" sz="2400" dirty="0" smtClean="0"/>
              <a:t>	to </a:t>
            </a:r>
            <a:r>
              <a:rPr lang="en-GB" sz="2400" dirty="0"/>
              <a:t>the </a:t>
            </a:r>
            <a:r>
              <a:rPr lang="en-GB" sz="2400" dirty="0" smtClean="0"/>
              <a:t>class teacher </a:t>
            </a:r>
            <a:r>
              <a:rPr lang="en-GB" sz="2400" dirty="0"/>
              <a:t>in a named </a:t>
            </a:r>
            <a:r>
              <a:rPr lang="en-GB" sz="2400" dirty="0" smtClean="0"/>
              <a:t>envelope.</a:t>
            </a:r>
            <a:endParaRPr lang="en-GB" sz="2400" dirty="0"/>
          </a:p>
          <a:p>
            <a:pPr marL="114300" indent="0">
              <a:buNone/>
            </a:pPr>
            <a:r>
              <a:rPr lang="en-GB" sz="2400" dirty="0"/>
              <a:t>    -  	All hard copies of letters are kept in the entrance foyer and on the </a:t>
            </a:r>
            <a:r>
              <a:rPr lang="en-GB" sz="2400" dirty="0" smtClean="0"/>
              <a:t>notice </a:t>
            </a:r>
            <a:r>
              <a:rPr lang="en-GB" sz="2400" dirty="0"/>
              <a:t>boards outside Willow and Nursery</a:t>
            </a:r>
          </a:p>
          <a:p>
            <a:pPr>
              <a:buFont typeface="Wingdings" pitchFamily="2" charset="2"/>
              <a:buChar char="v"/>
            </a:pPr>
            <a:r>
              <a:rPr lang="en-GB" sz="2400" dirty="0"/>
              <a:t> If you child has any medical/physical condition that we are not aware of please let us know.  </a:t>
            </a:r>
          </a:p>
          <a:p>
            <a:pPr>
              <a:buFont typeface="Wingdings" pitchFamily="2" charset="2"/>
              <a:buChar char="v"/>
            </a:pPr>
            <a:r>
              <a:rPr lang="en-GB" sz="2400" dirty="0"/>
              <a:t> Please name water bottles and bring them in daily                       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7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064896" cy="52565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</a:t>
            </a:r>
            <a:r>
              <a:rPr lang="en-GB" sz="2400" dirty="0" smtClean="0"/>
              <a:t>Class representative – Each class has a representative to help the teacher organise parent help during the year and the social side of your class.</a:t>
            </a:r>
          </a:p>
          <a:p>
            <a:pPr>
              <a:buFont typeface="Wingdings" pitchFamily="2" charset="2"/>
              <a:buChar char="v"/>
            </a:pPr>
            <a:r>
              <a:rPr lang="en-GB" sz="2400" dirty="0" smtClean="0"/>
              <a:t> If you change your mobile phone number or e-mail address then please let the office know (if you have not given either of these to the office please do so asap).</a:t>
            </a:r>
          </a:p>
          <a:p>
            <a:pPr>
              <a:buFont typeface="Wingdings" pitchFamily="2" charset="2"/>
              <a:buChar char="v"/>
            </a:pPr>
            <a:endParaRPr lang="en-GB" sz="2400" dirty="0"/>
          </a:p>
          <a:p>
            <a:pPr>
              <a:buFont typeface="Wingdings" pitchFamily="2" charset="2"/>
              <a:buChar char="v"/>
            </a:pPr>
            <a:r>
              <a:rPr lang="en-GB" sz="2400" dirty="0" smtClean="0"/>
              <a:t>Dates to remember</a:t>
            </a:r>
          </a:p>
          <a:p>
            <a:pPr marL="11430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- 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September Parent helper meeting 9:00 and 2:30</a:t>
            </a:r>
          </a:p>
          <a:p>
            <a:pPr marL="11430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-  30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September Beech Cake Sale</a:t>
            </a:r>
          </a:p>
          <a:p>
            <a:pPr marL="11430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-  19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October Read Write Inc. evening 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0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129</TotalTime>
  <Words>383</Words>
  <Application>Microsoft Office PowerPoint</Application>
  <PresentationFormat>On-screen Show (4:3)</PresentationFormat>
  <Paragraphs>201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Adjacency</vt:lpstr>
      <vt:lpstr>Document</vt:lpstr>
      <vt:lpstr>Welcome to your new class</vt:lpstr>
      <vt:lpstr>Timetable 2011-12</vt:lpstr>
      <vt:lpstr>Curriculum Overview</vt:lpstr>
      <vt:lpstr>Class routines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your new class</dc:title>
  <dc:creator>Greenway</dc:creator>
  <cp:lastModifiedBy>Greenway</cp:lastModifiedBy>
  <cp:revision>16</cp:revision>
  <dcterms:created xsi:type="dcterms:W3CDTF">2011-09-13T12:18:37Z</dcterms:created>
  <dcterms:modified xsi:type="dcterms:W3CDTF">2011-09-14T14:19:52Z</dcterms:modified>
</cp:coreProperties>
</file>