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3" r:id="rId6"/>
    <p:sldId id="262" r:id="rId7"/>
    <p:sldId id="260" r:id="rId8"/>
    <p:sldId id="264" r:id="rId9"/>
    <p:sldId id="266" r:id="rId10"/>
    <p:sldId id="265" r:id="rId11"/>
    <p:sldId id="268" r:id="rId12"/>
    <p:sldId id="261" r:id="rId13"/>
    <p:sldId id="26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E84AFAB1-4BCB-451C-9579-7561CA0E4A4A}" type="datetimeFigureOut">
              <a:rPr lang="en-GB" smtClean="0"/>
              <a:pPr>
                <a:defRPr/>
              </a:pPr>
              <a:t>12/09/2013</a:t>
            </a:fld>
            <a:endParaRPr lang="en-GB"/>
          </a:p>
        </p:txBody>
      </p:sp>
      <p:sp>
        <p:nvSpPr>
          <p:cNvPr id="19" name="Footer Placeholder 18"/>
          <p:cNvSpPr>
            <a:spLocks noGrp="1"/>
          </p:cNvSpPr>
          <p:nvPr>
            <p:ph type="ftr" sz="quarter" idx="11"/>
          </p:nvPr>
        </p:nvSpPr>
        <p:spPr/>
        <p:txBody>
          <a:bodyPr/>
          <a:lstStyle/>
          <a:p>
            <a:pPr>
              <a:defRPr/>
            </a:pPr>
            <a:endParaRPr lang="en-GB"/>
          </a:p>
        </p:txBody>
      </p:sp>
      <p:sp>
        <p:nvSpPr>
          <p:cNvPr id="27" name="Slide Number Placeholder 26"/>
          <p:cNvSpPr>
            <a:spLocks noGrp="1"/>
          </p:cNvSpPr>
          <p:nvPr>
            <p:ph type="sldNum" sz="quarter" idx="12"/>
          </p:nvPr>
        </p:nvSpPr>
        <p:spPr/>
        <p:txBody>
          <a:bodyPr/>
          <a:lstStyle/>
          <a:p>
            <a:pPr>
              <a:defRPr/>
            </a:pPr>
            <a:fld id="{22BA2396-EDF5-4B32-BCE3-4A6D8ED43E49}"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E6ACA93-4353-4EC5-ADC2-672E808EAE92}" type="datetimeFigureOut">
              <a:rPr lang="en-GB" smtClean="0"/>
              <a:pPr>
                <a:defRPr/>
              </a:pPr>
              <a:t>12/09/2013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00DF5BEE-7DD8-4A41-B8F4-1D6334E3AD12}"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471135CA-74EC-4139-A85D-251D59D277E4}" type="datetimeFigureOut">
              <a:rPr lang="en-GB" smtClean="0"/>
              <a:pPr>
                <a:defRPr/>
              </a:pPr>
              <a:t>12/09/2013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094DD93B-7207-4322-9084-2F3A712F92DD}"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903E2C6-363A-4FC2-BE1A-0B4A14DA2C4D}" type="datetimeFigureOut">
              <a:rPr lang="en-GB" smtClean="0"/>
              <a:pPr>
                <a:defRPr/>
              </a:pPr>
              <a:t>12/09/2013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E096A7B3-1775-4841-8783-5B6DA6D8C404}"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D6E42CED-E306-482E-AFED-FB12C04A7989}" type="datetimeFigureOut">
              <a:rPr lang="en-GB" smtClean="0"/>
              <a:pPr>
                <a:defRPr/>
              </a:pPr>
              <a:t>12/09/2013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E90E5DED-7AD4-48AD-92AC-F0939E7805C7}"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FD96B0B0-5AAD-45C1-8AE0-72B5E9BBF273}" type="datetimeFigureOut">
              <a:rPr lang="en-GB" smtClean="0"/>
              <a:pPr>
                <a:defRPr/>
              </a:pPr>
              <a:t>12/09/2013</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DF480C47-0B1C-482A-AEBE-DB4EEA572B39}"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80D6E1C8-0EFF-467D-8D0C-8E3FE466EC57}" type="datetimeFigureOut">
              <a:rPr lang="en-GB" smtClean="0"/>
              <a:pPr>
                <a:defRPr/>
              </a:pPr>
              <a:t>12/09/2013</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66E836D8-9D0F-46A4-B570-0963D14F4D08}"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3E354E37-D8C2-41E7-B91C-2B1A2F59874C}" type="datetimeFigureOut">
              <a:rPr lang="en-GB" smtClean="0"/>
              <a:pPr>
                <a:defRPr/>
              </a:pPr>
              <a:t>12/09/2013</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335ABA68-9034-4F80-B1C4-CB17137C529E}"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96292AC-0EEF-4FC3-A842-4EBBFCD778ED}" type="datetimeFigureOut">
              <a:rPr lang="en-GB" smtClean="0"/>
              <a:pPr>
                <a:defRPr/>
              </a:pPr>
              <a:t>12/09/2013</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F621ADE4-F9BF-463A-90C2-A46A80E3C0AD}"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8A9AF5FF-46FC-470D-8F87-95DA50EFA510}" type="datetimeFigureOut">
              <a:rPr lang="en-GB" smtClean="0"/>
              <a:pPr>
                <a:defRPr/>
              </a:pPr>
              <a:t>12/09/2013</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E32A1E69-B726-497C-B8AC-5C83F6FF37F4}"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AFDCB380-617F-45F0-80AC-2B3053E23A15}" type="datetimeFigureOut">
              <a:rPr lang="en-GB" smtClean="0"/>
              <a:pPr>
                <a:defRPr/>
              </a:pPr>
              <a:t>12/09/2013</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a:xfrm>
            <a:off x="8077200" y="6356350"/>
            <a:ext cx="609600" cy="365125"/>
          </a:xfrm>
        </p:spPr>
        <p:txBody>
          <a:bodyPr/>
          <a:lstStyle/>
          <a:p>
            <a:pPr>
              <a:defRPr/>
            </a:pPr>
            <a:fld id="{13E265E6-5185-4A32-88B4-33B005D709AD}" type="slidenum">
              <a:rPr lang="en-GB" smtClean="0"/>
              <a:pPr>
                <a:defRPr/>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B35FCD52-3123-452A-A8D5-B3E43448704D}" type="datetimeFigureOut">
              <a:rPr lang="en-GB" smtClean="0"/>
              <a:pPr>
                <a:defRPr/>
              </a:pPr>
              <a:t>12/09/2013</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2F707FB-C3FD-4F5E-942D-260B28C17570}" type="slidenum">
              <a:rPr lang="en-GB" smtClean="0"/>
              <a:pPr>
                <a:defRPr/>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40768"/>
            <a:ext cx="7543800" cy="2593975"/>
          </a:xfrm>
        </p:spPr>
        <p:txBody>
          <a:bodyPr/>
          <a:lstStyle/>
          <a:p>
            <a:pPr algn="ctr" fontAlgn="auto">
              <a:spcAft>
                <a:spcPts val="0"/>
              </a:spcAft>
              <a:defRPr/>
            </a:pPr>
            <a:r>
              <a:rPr lang="en-GB" b="1" u="sng" dirty="0" smtClean="0"/>
              <a:t>Welcome to your new class</a:t>
            </a:r>
            <a:endParaRPr lang="en-GB" b="1" u="sng" dirty="0"/>
          </a:p>
        </p:txBody>
      </p:sp>
      <p:sp>
        <p:nvSpPr>
          <p:cNvPr id="3" name="Subtitle 2"/>
          <p:cNvSpPr>
            <a:spLocks noGrp="1"/>
          </p:cNvSpPr>
          <p:nvPr>
            <p:ph type="subTitle" idx="1"/>
          </p:nvPr>
        </p:nvSpPr>
        <p:spPr/>
        <p:txBody>
          <a:bodyPr rtlCol="0">
            <a:normAutofit fontScale="40000" lnSpcReduction="20000"/>
          </a:bodyPr>
          <a:lstStyle/>
          <a:p>
            <a:pPr fontAlgn="auto">
              <a:spcAft>
                <a:spcPts val="0"/>
              </a:spcAft>
              <a:buFont typeface="Arial" pitchFamily="34" charset="0"/>
              <a:buNone/>
              <a:defRPr/>
            </a:pPr>
            <a:endParaRPr lang="en-GB" sz="6000" dirty="0" smtClean="0"/>
          </a:p>
          <a:p>
            <a:pPr fontAlgn="auto">
              <a:spcAft>
                <a:spcPts val="0"/>
              </a:spcAft>
              <a:buFont typeface="Arial" pitchFamily="34" charset="0"/>
              <a:buNone/>
              <a:defRPr/>
            </a:pPr>
            <a:endParaRPr lang="en-GB" sz="6000" dirty="0"/>
          </a:p>
          <a:p>
            <a:pPr algn="ctr" fontAlgn="auto">
              <a:spcAft>
                <a:spcPts val="0"/>
              </a:spcAft>
              <a:buFont typeface="Arial" pitchFamily="34" charset="0"/>
              <a:buNone/>
              <a:defRPr/>
            </a:pPr>
            <a:r>
              <a:rPr lang="en-GB" sz="12800" dirty="0" smtClean="0"/>
              <a:t>Cedar</a:t>
            </a:r>
            <a:endParaRPr lang="en-GB" sz="1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1143000"/>
          </a:xfrm>
        </p:spPr>
        <p:txBody>
          <a:bodyPr/>
          <a:lstStyle/>
          <a:p>
            <a:pPr algn="ctr"/>
            <a:r>
              <a:rPr lang="en-GB" dirty="0" smtClean="0"/>
              <a:t>Maths </a:t>
            </a:r>
            <a:endParaRPr lang="en-GB" dirty="0"/>
          </a:p>
        </p:txBody>
      </p:sp>
      <p:sp>
        <p:nvSpPr>
          <p:cNvPr id="3" name="Content Placeholder 2"/>
          <p:cNvSpPr>
            <a:spLocks noGrp="1"/>
          </p:cNvSpPr>
          <p:nvPr>
            <p:ph idx="1"/>
          </p:nvPr>
        </p:nvSpPr>
        <p:spPr>
          <a:xfrm>
            <a:off x="467544" y="1484784"/>
            <a:ext cx="8229600" cy="4389120"/>
          </a:xfrm>
        </p:spPr>
        <p:txBody>
          <a:bodyPr/>
          <a:lstStyle/>
          <a:p>
            <a:r>
              <a:rPr lang="en-GB" sz="2400" dirty="0" smtClean="0">
                <a:latin typeface="+mj-lt"/>
              </a:rPr>
              <a:t>Your child will now be in an ability set group for Maths. </a:t>
            </a:r>
          </a:p>
          <a:p>
            <a:r>
              <a:rPr lang="en-GB" sz="2400" dirty="0" smtClean="0">
                <a:latin typeface="+mj-lt"/>
              </a:rPr>
              <a:t>You can help your child at home by viewing our calculation policy which is on our website. </a:t>
            </a:r>
          </a:p>
          <a:p>
            <a:r>
              <a:rPr lang="en-GB" sz="2400" dirty="0" smtClean="0">
                <a:latin typeface="+mj-lt"/>
              </a:rPr>
              <a:t>You can also play games with your child involving Maths, such as snakes and ladders and monopoly. </a:t>
            </a:r>
          </a:p>
          <a:p>
            <a:r>
              <a:rPr lang="en-GB" sz="2400" dirty="0" smtClean="0">
                <a:latin typeface="+mj-lt"/>
              </a:rPr>
              <a:t>You can use money when visiting the shop, weigh items when making cakes and find many practical ways of involving Maths in daily life. </a:t>
            </a:r>
          </a:p>
          <a:p>
            <a:endParaRPr lang="en-GB" dirty="0"/>
          </a:p>
        </p:txBody>
      </p:sp>
    </p:spTree>
    <p:extLst>
      <p:ext uri="{BB962C8B-B14F-4D97-AF65-F5344CB8AC3E}">
        <p14:creationId xmlns:p14="http://schemas.microsoft.com/office/powerpoint/2010/main" val="861056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pPr algn="ctr"/>
            <a:r>
              <a:rPr lang="en-GB" dirty="0" smtClean="0"/>
              <a:t>Marking </a:t>
            </a:r>
            <a:endParaRPr lang="en-GB" dirty="0"/>
          </a:p>
        </p:txBody>
      </p:sp>
      <p:sp>
        <p:nvSpPr>
          <p:cNvPr id="3" name="Content Placeholder 2"/>
          <p:cNvSpPr>
            <a:spLocks noGrp="1"/>
          </p:cNvSpPr>
          <p:nvPr>
            <p:ph idx="1"/>
          </p:nvPr>
        </p:nvSpPr>
        <p:spPr/>
        <p:txBody>
          <a:bodyPr>
            <a:normAutofit/>
          </a:bodyPr>
          <a:lstStyle/>
          <a:p>
            <a:r>
              <a:rPr lang="en-GB" sz="2400" dirty="0" smtClean="0">
                <a:latin typeface="+mj-lt"/>
              </a:rPr>
              <a:t>Your child’s work will be marked using green pen. It will be marked with clear positive comments, along with a next step to improve. </a:t>
            </a:r>
          </a:p>
          <a:p>
            <a:r>
              <a:rPr lang="en-GB" sz="2400" dirty="0" smtClean="0">
                <a:latin typeface="+mj-lt"/>
              </a:rPr>
              <a:t>Their homework will also be marked in this way</a:t>
            </a:r>
          </a:p>
          <a:p>
            <a:r>
              <a:rPr lang="en-GB" sz="2400" dirty="0" smtClean="0">
                <a:latin typeface="+mj-lt"/>
              </a:rPr>
              <a:t>The children will be given the opportunity to read and reflect on their marked work. Please spend time with them reflecting on their homework and reading the comments. </a:t>
            </a:r>
          </a:p>
          <a:p>
            <a:r>
              <a:rPr lang="en-GB" sz="2400" dirty="0" smtClean="0">
                <a:latin typeface="+mj-lt"/>
              </a:rPr>
              <a:t>They will be rewarded for excellent work through house points and stars. </a:t>
            </a:r>
            <a:endParaRPr lang="en-GB" sz="2400" dirty="0">
              <a:latin typeface="+mj-lt"/>
            </a:endParaRPr>
          </a:p>
        </p:txBody>
      </p:sp>
    </p:spTree>
    <p:extLst>
      <p:ext uri="{BB962C8B-B14F-4D97-AF65-F5344CB8AC3E}">
        <p14:creationId xmlns:p14="http://schemas.microsoft.com/office/powerpoint/2010/main" val="2058310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836712"/>
            <a:ext cx="7620000" cy="634082"/>
          </a:xfrm>
        </p:spPr>
        <p:txBody>
          <a:bodyPr>
            <a:normAutofit fontScale="90000"/>
          </a:bodyPr>
          <a:lstStyle/>
          <a:p>
            <a:pPr fontAlgn="auto">
              <a:spcAft>
                <a:spcPts val="0"/>
              </a:spcAft>
              <a:defRPr/>
            </a:pPr>
            <a:r>
              <a:rPr lang="en-GB" dirty="0" smtClean="0"/>
              <a:t>Class representative</a:t>
            </a:r>
            <a:endParaRPr lang="en-GB" dirty="0"/>
          </a:p>
        </p:txBody>
      </p:sp>
      <p:sp>
        <p:nvSpPr>
          <p:cNvPr id="3" name="Content Placeholder 2"/>
          <p:cNvSpPr>
            <a:spLocks noGrp="1"/>
          </p:cNvSpPr>
          <p:nvPr>
            <p:ph idx="1"/>
          </p:nvPr>
        </p:nvSpPr>
        <p:spPr>
          <a:xfrm>
            <a:off x="323528" y="1916832"/>
            <a:ext cx="8066088" cy="5256212"/>
          </a:xfrm>
        </p:spPr>
        <p:txBody>
          <a:bodyPr rtlCol="0">
            <a:normAutofit/>
          </a:bodyPr>
          <a:lstStyle/>
          <a:p>
            <a:pPr>
              <a:defRPr/>
            </a:pPr>
            <a:r>
              <a:rPr lang="en-GB" sz="2400" dirty="0" smtClean="0">
                <a:latin typeface="+mj-lt"/>
              </a:rPr>
              <a:t>Class </a:t>
            </a:r>
            <a:r>
              <a:rPr lang="en-GB" sz="2400" dirty="0" smtClean="0">
                <a:latin typeface="+mj-lt"/>
              </a:rPr>
              <a:t>Representative </a:t>
            </a:r>
            <a:r>
              <a:rPr lang="en-GB" sz="2400" dirty="0" smtClean="0">
                <a:latin typeface="+mj-lt"/>
              </a:rPr>
              <a:t>– Each class has a representative to help the teacher organise parent help during the year and to sort the social side of your class.</a:t>
            </a:r>
          </a:p>
          <a:p>
            <a:pPr>
              <a:defRPr/>
            </a:pPr>
            <a:r>
              <a:rPr lang="en-GB" sz="2400" dirty="0" smtClean="0">
                <a:latin typeface="+mj-lt"/>
              </a:rPr>
              <a:t>If </a:t>
            </a:r>
            <a:r>
              <a:rPr lang="en-GB" sz="2400" dirty="0" smtClean="0">
                <a:latin typeface="+mj-lt"/>
              </a:rPr>
              <a:t>you change your mobile phone number or e-mail address   then please let the office know (if you have not given either of these to the office please do so asap).</a:t>
            </a:r>
          </a:p>
          <a:p>
            <a:pPr marL="114300" indent="0" fontAlgn="auto">
              <a:spcAft>
                <a:spcPts val="0"/>
              </a:spcAft>
              <a:buNone/>
              <a:defRPr/>
            </a:pPr>
            <a:endParaRPr lang="en-GB" sz="2400"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pPr algn="ctr"/>
            <a:r>
              <a:rPr lang="en-GB" dirty="0" smtClean="0"/>
              <a:t>Thank you </a:t>
            </a:r>
            <a:endParaRPr lang="en-GB" dirty="0"/>
          </a:p>
        </p:txBody>
      </p:sp>
      <p:sp>
        <p:nvSpPr>
          <p:cNvPr id="3" name="Content Placeholder 2"/>
          <p:cNvSpPr>
            <a:spLocks noGrp="1"/>
          </p:cNvSpPr>
          <p:nvPr>
            <p:ph idx="1"/>
          </p:nvPr>
        </p:nvSpPr>
        <p:spPr>
          <a:xfrm>
            <a:off x="539552" y="2276872"/>
            <a:ext cx="8229600" cy="4389120"/>
          </a:xfrm>
        </p:spPr>
        <p:txBody>
          <a:bodyPr>
            <a:normAutofit/>
          </a:bodyPr>
          <a:lstStyle/>
          <a:p>
            <a:r>
              <a:rPr lang="en-GB" sz="2400" dirty="0" smtClean="0">
                <a:latin typeface="+mj-lt"/>
              </a:rPr>
              <a:t>Thank you for listening.</a:t>
            </a:r>
          </a:p>
          <a:p>
            <a:r>
              <a:rPr lang="en-GB" sz="2400" dirty="0" smtClean="0">
                <a:latin typeface="+mj-lt"/>
              </a:rPr>
              <a:t>This power point along with the hand outs will be uploaded onto our Greenway website.</a:t>
            </a:r>
          </a:p>
          <a:p>
            <a:r>
              <a:rPr lang="en-GB" sz="2400" dirty="0" smtClean="0">
                <a:latin typeface="+mj-lt"/>
              </a:rPr>
              <a:t>Please ask if you have any further questions. </a:t>
            </a:r>
            <a:endParaRPr lang="en-GB" sz="2400" dirty="0">
              <a:latin typeface="+mj-lt"/>
            </a:endParaRPr>
          </a:p>
        </p:txBody>
      </p:sp>
    </p:spTree>
    <p:extLst>
      <p:ext uri="{BB962C8B-B14F-4D97-AF65-F5344CB8AC3E}">
        <p14:creationId xmlns:p14="http://schemas.microsoft.com/office/powerpoint/2010/main" val="281185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71400"/>
            <a:ext cx="6131024" cy="1143000"/>
          </a:xfrm>
        </p:spPr>
        <p:txBody>
          <a:bodyPr/>
          <a:lstStyle/>
          <a:p>
            <a:pPr fontAlgn="auto">
              <a:spcAft>
                <a:spcPts val="0"/>
              </a:spcAft>
              <a:defRPr/>
            </a:pPr>
            <a:r>
              <a:rPr lang="en-GB" dirty="0" smtClean="0"/>
              <a:t>Timetable 2013 - 2014</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252372554"/>
              </p:ext>
            </p:extLst>
          </p:nvPr>
        </p:nvGraphicFramePr>
        <p:xfrm>
          <a:off x="323527" y="908719"/>
          <a:ext cx="8568952" cy="5479406"/>
        </p:xfrm>
        <a:graphic>
          <a:graphicData uri="http://schemas.openxmlformats.org/drawingml/2006/table">
            <a:tbl>
              <a:tblPr firstRow="1" firstCol="1" bandRow="1"/>
              <a:tblGrid>
                <a:gridCol w="541859"/>
                <a:gridCol w="401439"/>
                <a:gridCol w="802312"/>
                <a:gridCol w="481841"/>
                <a:gridCol w="481274"/>
                <a:gridCol w="771172"/>
                <a:gridCol w="994823"/>
                <a:gridCol w="721912"/>
                <a:gridCol w="804012"/>
                <a:gridCol w="722479"/>
                <a:gridCol w="1203186"/>
                <a:gridCol w="642643"/>
              </a:tblGrid>
              <a:tr h="340201">
                <a:tc>
                  <a:txBody>
                    <a:bodyPr/>
                    <a:lstStyle/>
                    <a:p>
                      <a:pPr>
                        <a:lnSpc>
                          <a:spcPct val="115000"/>
                        </a:lnSpc>
                        <a:spcAft>
                          <a:spcPts val="0"/>
                        </a:spcAft>
                      </a:pPr>
                      <a:r>
                        <a:rPr lang="en-GB" sz="700" dirty="0">
                          <a:effectLst/>
                          <a:latin typeface="Arial"/>
                          <a:ea typeface="Calibri"/>
                          <a:cs typeface="Times New Roman"/>
                        </a:rPr>
                        <a:t> </a:t>
                      </a:r>
                      <a:endParaRPr lang="en-GB" sz="700" dirty="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Arial"/>
                          <a:ea typeface="Calibri"/>
                          <a:cs typeface="Times New Roman"/>
                        </a:rPr>
                        <a:t>9.00</a:t>
                      </a:r>
                      <a:endParaRPr lang="en-GB" sz="700">
                        <a:effectLst/>
                        <a:latin typeface="Calibri"/>
                        <a:ea typeface="Calibri"/>
                        <a:cs typeface="Times New Roman"/>
                      </a:endParaRPr>
                    </a:p>
                    <a:p>
                      <a:pPr>
                        <a:lnSpc>
                          <a:spcPct val="115000"/>
                        </a:lnSpc>
                        <a:spcAft>
                          <a:spcPts val="0"/>
                        </a:spcAft>
                      </a:pPr>
                      <a:r>
                        <a:rPr lang="en-GB" sz="800">
                          <a:effectLst/>
                          <a:latin typeface="Arial"/>
                          <a:ea typeface="Calibri"/>
                          <a:cs typeface="Times New Roman"/>
                        </a:rPr>
                        <a:t>9.30</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dirty="0">
                          <a:effectLst/>
                          <a:latin typeface="Arial"/>
                          <a:ea typeface="Calibri"/>
                          <a:cs typeface="Times New Roman"/>
                        </a:rPr>
                        <a:t>9.30-10.25</a:t>
                      </a:r>
                      <a:endParaRPr lang="en-GB" sz="700" dirty="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Arial"/>
                          <a:ea typeface="Calibri"/>
                          <a:cs typeface="Times New Roman"/>
                        </a:rPr>
                        <a:t>10.25</a:t>
                      </a:r>
                      <a:endParaRPr lang="en-GB" sz="700">
                        <a:effectLst/>
                        <a:latin typeface="Calibri"/>
                        <a:ea typeface="Calibri"/>
                        <a:cs typeface="Times New Roman"/>
                      </a:endParaRPr>
                    </a:p>
                    <a:p>
                      <a:pPr>
                        <a:lnSpc>
                          <a:spcPct val="115000"/>
                        </a:lnSpc>
                        <a:spcAft>
                          <a:spcPts val="0"/>
                        </a:spcAft>
                      </a:pPr>
                      <a:r>
                        <a:rPr lang="en-GB" sz="800">
                          <a:effectLst/>
                          <a:latin typeface="Arial"/>
                          <a:ea typeface="Calibri"/>
                          <a:cs typeface="Times New Roman"/>
                        </a:rPr>
                        <a:t>10.40</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Arial"/>
                          <a:ea typeface="Calibri"/>
                          <a:cs typeface="Times New Roman"/>
                        </a:rPr>
                        <a:t>10;40 11.00</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GB" sz="800">
                          <a:effectLst/>
                          <a:latin typeface="Arial"/>
                          <a:ea typeface="Calibri"/>
                          <a:cs typeface="Times New Roman"/>
                        </a:rPr>
                        <a:t>11.00 -   12.00</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nSpc>
                          <a:spcPct val="115000"/>
                        </a:lnSpc>
                        <a:spcAft>
                          <a:spcPts val="0"/>
                        </a:spcAft>
                      </a:pPr>
                      <a:r>
                        <a:rPr lang="en-GB" sz="800">
                          <a:effectLst/>
                          <a:latin typeface="Arial"/>
                          <a:ea typeface="Calibri"/>
                          <a:cs typeface="Times New Roman"/>
                        </a:rPr>
                        <a:t>12.00 -</a:t>
                      </a:r>
                      <a:endParaRPr lang="en-GB" sz="700">
                        <a:effectLst/>
                        <a:latin typeface="Calibri"/>
                        <a:ea typeface="Calibri"/>
                        <a:cs typeface="Times New Roman"/>
                      </a:endParaRPr>
                    </a:p>
                    <a:p>
                      <a:pPr>
                        <a:lnSpc>
                          <a:spcPct val="115000"/>
                        </a:lnSpc>
                        <a:spcAft>
                          <a:spcPts val="0"/>
                        </a:spcAft>
                      </a:pPr>
                      <a:r>
                        <a:rPr lang="en-GB" sz="800">
                          <a:effectLst/>
                          <a:latin typeface="Arial"/>
                          <a:ea typeface="Calibri"/>
                          <a:cs typeface="Times New Roman"/>
                        </a:rPr>
                        <a:t>1.00</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Arial"/>
                          <a:ea typeface="Calibri"/>
                          <a:cs typeface="Times New Roman"/>
                        </a:rPr>
                        <a:t>1.00 – 1:30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Arial"/>
                          <a:ea typeface="Calibri"/>
                          <a:cs typeface="Times New Roman"/>
                        </a:rPr>
                        <a:t>1:30 - 2</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Arial"/>
                          <a:ea typeface="Calibri"/>
                          <a:cs typeface="Times New Roman"/>
                        </a:rPr>
                        <a:t>2 – 2.30</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Arial"/>
                          <a:ea typeface="Calibri"/>
                          <a:cs typeface="Times New Roman"/>
                        </a:rPr>
                        <a:t>3.00 -3.15</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0402">
                <a:tc>
                  <a:txBody>
                    <a:bodyPr/>
                    <a:lstStyle/>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MON</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71755" marR="71755"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P</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H</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O</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N</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I</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C</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S</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marR="71755" algn="ctr">
                        <a:lnSpc>
                          <a:spcPct val="115000"/>
                        </a:lnSpc>
                        <a:spcAft>
                          <a:spcPts val="0"/>
                        </a:spcAft>
                      </a:pPr>
                      <a:r>
                        <a:rPr lang="en-GB" sz="700">
                          <a:effectLst/>
                          <a:latin typeface="Arial"/>
                          <a:ea typeface="Calibri"/>
                          <a:cs typeface="Times New Roman"/>
                        </a:rPr>
                        <a:t>&amp;</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G</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U</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I</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D</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E</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D</a:t>
                      </a:r>
                      <a:endParaRPr lang="en-GB" sz="700">
                        <a:effectLst/>
                        <a:latin typeface="Calibri"/>
                        <a:ea typeface="Calibri"/>
                        <a:cs typeface="Times New Roman"/>
                      </a:endParaRPr>
                    </a:p>
                    <a:p>
                      <a:pPr marR="71755"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R</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E</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A</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D</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I</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N</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G</a:t>
                      </a:r>
                      <a:endParaRPr lang="en-GB" sz="700">
                        <a:effectLst/>
                        <a:latin typeface="Calibri"/>
                        <a:ea typeface="Calibri"/>
                        <a:cs typeface="Times New Roman"/>
                      </a:endParaRPr>
                    </a:p>
                    <a:p>
                      <a:pP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Literacy</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n-GB" sz="1100">
                          <a:effectLst/>
                          <a:latin typeface="Arial"/>
                          <a:ea typeface="Calibri"/>
                          <a:cs typeface="Times New Roman"/>
                        </a:rPr>
                        <a:t>A</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S</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S</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E</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M</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B</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L</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Y</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n-GB" sz="9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1200">
                          <a:effectLst/>
                          <a:latin typeface="Arial"/>
                          <a:ea typeface="Calibri"/>
                          <a:cs typeface="Times New Roman"/>
                        </a:rPr>
                        <a:t>P</a:t>
                      </a:r>
                      <a:endParaRPr lang="en-GB" sz="700">
                        <a:effectLst/>
                        <a:latin typeface="Calibri"/>
                        <a:ea typeface="Calibri"/>
                        <a:cs typeface="Times New Roman"/>
                      </a:endParaRPr>
                    </a:p>
                    <a:p>
                      <a:pPr algn="ctr">
                        <a:lnSpc>
                          <a:spcPct val="115000"/>
                        </a:lnSpc>
                        <a:spcAft>
                          <a:spcPts val="0"/>
                        </a:spcAft>
                      </a:pPr>
                      <a:r>
                        <a:rPr lang="en-GB" sz="1200">
                          <a:effectLst/>
                          <a:latin typeface="Arial"/>
                          <a:ea typeface="Calibri"/>
                          <a:cs typeface="Times New Roman"/>
                        </a:rPr>
                        <a:t>L</a:t>
                      </a:r>
                      <a:endParaRPr lang="en-GB" sz="700">
                        <a:effectLst/>
                        <a:latin typeface="Calibri"/>
                        <a:ea typeface="Calibri"/>
                        <a:cs typeface="Times New Roman"/>
                      </a:endParaRPr>
                    </a:p>
                    <a:p>
                      <a:pPr algn="ctr">
                        <a:lnSpc>
                          <a:spcPct val="115000"/>
                        </a:lnSpc>
                        <a:spcAft>
                          <a:spcPts val="0"/>
                        </a:spcAft>
                      </a:pPr>
                      <a:r>
                        <a:rPr lang="en-GB" sz="1200">
                          <a:effectLst/>
                          <a:latin typeface="Arial"/>
                          <a:ea typeface="Calibri"/>
                          <a:cs typeface="Times New Roman"/>
                        </a:rPr>
                        <a:t>A</a:t>
                      </a:r>
                      <a:endParaRPr lang="en-GB" sz="700">
                        <a:effectLst/>
                        <a:latin typeface="Calibri"/>
                        <a:ea typeface="Calibri"/>
                        <a:cs typeface="Times New Roman"/>
                      </a:endParaRPr>
                    </a:p>
                    <a:p>
                      <a:pPr algn="ctr">
                        <a:lnSpc>
                          <a:spcPct val="115000"/>
                        </a:lnSpc>
                        <a:spcAft>
                          <a:spcPts val="0"/>
                        </a:spcAft>
                      </a:pPr>
                      <a:r>
                        <a:rPr lang="en-GB" sz="1200">
                          <a:effectLst/>
                          <a:latin typeface="Arial"/>
                          <a:ea typeface="Calibri"/>
                          <a:cs typeface="Times New Roman"/>
                        </a:rPr>
                        <a:t>Y</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MATHS</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rowSpan="5">
                  <a:txBody>
                    <a:bodyPr/>
                    <a:lstStyle/>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1500">
                          <a:effectLst/>
                          <a:latin typeface="Arial"/>
                          <a:ea typeface="Calibri"/>
                          <a:cs typeface="Times New Roman"/>
                        </a:rPr>
                        <a:t>L</a:t>
                      </a:r>
                      <a:endParaRPr lang="en-GB" sz="700">
                        <a:effectLst/>
                        <a:latin typeface="Calibri"/>
                        <a:ea typeface="Calibri"/>
                        <a:cs typeface="Times New Roman"/>
                      </a:endParaRPr>
                    </a:p>
                    <a:p>
                      <a:pPr algn="ctr">
                        <a:lnSpc>
                          <a:spcPct val="115000"/>
                        </a:lnSpc>
                        <a:spcAft>
                          <a:spcPts val="0"/>
                        </a:spcAft>
                      </a:pPr>
                      <a:r>
                        <a:rPr lang="en-GB" sz="1500">
                          <a:effectLst/>
                          <a:latin typeface="Arial"/>
                          <a:ea typeface="Calibri"/>
                          <a:cs typeface="Times New Roman"/>
                        </a:rPr>
                        <a:t>U</a:t>
                      </a:r>
                      <a:endParaRPr lang="en-GB" sz="700">
                        <a:effectLst/>
                        <a:latin typeface="Calibri"/>
                        <a:ea typeface="Calibri"/>
                        <a:cs typeface="Times New Roman"/>
                      </a:endParaRPr>
                    </a:p>
                    <a:p>
                      <a:pPr algn="ctr">
                        <a:lnSpc>
                          <a:spcPct val="115000"/>
                        </a:lnSpc>
                        <a:spcAft>
                          <a:spcPts val="0"/>
                        </a:spcAft>
                      </a:pPr>
                      <a:r>
                        <a:rPr lang="en-GB" sz="1500">
                          <a:effectLst/>
                          <a:latin typeface="Arial"/>
                          <a:ea typeface="Calibri"/>
                          <a:cs typeface="Times New Roman"/>
                        </a:rPr>
                        <a:t>N</a:t>
                      </a:r>
                      <a:endParaRPr lang="en-GB" sz="700">
                        <a:effectLst/>
                        <a:latin typeface="Calibri"/>
                        <a:ea typeface="Calibri"/>
                        <a:cs typeface="Times New Roman"/>
                      </a:endParaRPr>
                    </a:p>
                    <a:p>
                      <a:pPr algn="ctr">
                        <a:lnSpc>
                          <a:spcPct val="115000"/>
                        </a:lnSpc>
                        <a:spcAft>
                          <a:spcPts val="0"/>
                        </a:spcAft>
                      </a:pPr>
                      <a:r>
                        <a:rPr lang="en-GB" sz="1500">
                          <a:effectLst/>
                          <a:latin typeface="Arial"/>
                          <a:ea typeface="Calibri"/>
                          <a:cs typeface="Times New Roman"/>
                        </a:rPr>
                        <a:t>C</a:t>
                      </a:r>
                      <a:endParaRPr lang="en-GB" sz="700">
                        <a:effectLst/>
                        <a:latin typeface="Calibri"/>
                        <a:ea typeface="Calibri"/>
                        <a:cs typeface="Times New Roman"/>
                      </a:endParaRPr>
                    </a:p>
                    <a:p>
                      <a:pPr algn="ctr">
                        <a:lnSpc>
                          <a:spcPct val="115000"/>
                        </a:lnSpc>
                        <a:spcAft>
                          <a:spcPts val="0"/>
                        </a:spcAft>
                      </a:pPr>
                      <a:r>
                        <a:rPr lang="en-GB" sz="1500">
                          <a:effectLst/>
                          <a:latin typeface="Arial"/>
                          <a:ea typeface="Calibri"/>
                          <a:cs typeface="Times New Roman"/>
                        </a:rPr>
                        <a:t>H</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nSpc>
                          <a:spcPct val="115000"/>
                        </a:lnSpc>
                        <a:spcAft>
                          <a:spcPts val="0"/>
                        </a:spcAft>
                      </a:pPr>
                      <a:r>
                        <a:rPr lang="en-GB" sz="800">
                          <a:effectLst/>
                          <a:latin typeface="Arial"/>
                          <a:ea typeface="Calibri"/>
                          <a:cs typeface="Times New Roman"/>
                        </a:rPr>
                        <a:t>LIBRARY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PSHE</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nSpc>
                          <a:spcPct val="115000"/>
                        </a:lnSpc>
                        <a:spcAft>
                          <a:spcPts val="0"/>
                        </a:spcAft>
                      </a:pPr>
                      <a:r>
                        <a:rPr lang="en-GB" sz="800">
                          <a:effectLst/>
                          <a:latin typeface="Arial"/>
                          <a:ea typeface="Calibri"/>
                          <a:cs typeface="Times New Roman"/>
                        </a:rPr>
                        <a:t> Dance</a:t>
                      </a:r>
                      <a:endParaRPr lang="en-GB" sz="700">
                        <a:effectLst/>
                        <a:latin typeface="Calibri"/>
                        <a:ea typeface="Calibri"/>
                        <a:cs typeface="Times New Roman"/>
                      </a:endParaRPr>
                    </a:p>
                    <a:p>
                      <a:pP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Show and tell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0703">
                <a:tc>
                  <a:txBody>
                    <a:bodyPr/>
                    <a:lstStyle/>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TUES</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Literacy</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gridSpan="2">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MATHS</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vMerge="1">
                  <a:txBody>
                    <a:bodyPr/>
                    <a:lstStyle/>
                    <a:p>
                      <a:endParaRPr lang="en-GB"/>
                    </a:p>
                  </a:txBody>
                  <a:tcPr/>
                </a:tc>
                <a:tc gridSpan="2">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ICT</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Theme</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1871105">
                <a:tc>
                  <a:txBody>
                    <a:bodyPr/>
                    <a:lstStyle/>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WED</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Literacy</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5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5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5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P</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L</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A</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Y</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a:ea typeface="Calibri"/>
                          <a:cs typeface="Times New Roman"/>
                        </a:rPr>
                        <a:t>A</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S</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S</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E</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M</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B</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L</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Y</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MATHS</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vMerge="1">
                  <a:txBody>
                    <a:bodyPr/>
                    <a:lstStyle/>
                    <a:p>
                      <a:endParaRPr lang="en-GB"/>
                    </a:p>
                  </a:txBody>
                  <a:tcPr/>
                </a:tc>
                <a:tc gridSpan="2">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Theme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Handwriting</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Story time</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0402">
                <a:tc>
                  <a:txBody>
                    <a:bodyPr/>
                    <a:lstStyle/>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THURS</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Literacy</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A</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S</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S</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E</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M</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B</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L</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Y</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P</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L</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A</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Y</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MATHS</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vMerge="1">
                  <a:txBody>
                    <a:bodyPr/>
                    <a:lstStyle/>
                    <a:p>
                      <a:endParaRPr lang="en-GB"/>
                    </a:p>
                  </a:txBody>
                  <a:tcPr/>
                </a:tc>
                <a:tc gridSpan="2">
                  <a:txBody>
                    <a:bodyPr/>
                    <a:lstStyle/>
                    <a:p>
                      <a:pP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nSpc>
                          <a:spcPct val="115000"/>
                        </a:lnSpc>
                        <a:spcAft>
                          <a:spcPts val="0"/>
                        </a:spcAft>
                      </a:pPr>
                      <a:r>
                        <a:rPr lang="en-GB" sz="800">
                          <a:effectLst/>
                          <a:latin typeface="Arial"/>
                          <a:ea typeface="Calibri"/>
                          <a:cs typeface="Times New Roman"/>
                        </a:rPr>
                        <a:t>     Theme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PE</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effectLst/>
                          <a:latin typeface="Arial"/>
                          <a:ea typeface="Calibri"/>
                          <a:cs typeface="Times New Roman"/>
                        </a:rPr>
                        <a:t>Story time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6593">
                <a:tc>
                  <a:txBody>
                    <a:bodyPr/>
                    <a:lstStyle/>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FRI</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Literacy</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&amp;</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Spellings</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Singing</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Maths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gridSpan="2">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Music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Golden time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dirty="0">
                          <a:effectLst/>
                          <a:latin typeface="Arial"/>
                          <a:ea typeface="Calibri"/>
                          <a:cs typeface="Times New Roman"/>
                        </a:rPr>
                        <a:t> </a:t>
                      </a:r>
                      <a:endParaRPr lang="en-GB" sz="700" dirty="0">
                        <a:effectLst/>
                        <a:latin typeface="Calibri"/>
                        <a:ea typeface="Calibri"/>
                        <a:cs typeface="Times New Roman"/>
                      </a:endParaRPr>
                    </a:p>
                    <a:p>
                      <a:pPr algn="ctr">
                        <a:lnSpc>
                          <a:spcPct val="115000"/>
                        </a:lnSpc>
                        <a:spcAft>
                          <a:spcPts val="0"/>
                        </a:spcAft>
                      </a:pPr>
                      <a:r>
                        <a:rPr lang="en-GB" sz="800" dirty="0">
                          <a:effectLst/>
                          <a:latin typeface="Arial"/>
                          <a:ea typeface="Calibri"/>
                          <a:cs typeface="Times New Roman"/>
                        </a:rPr>
                        <a:t>Story time</a:t>
                      </a:r>
                      <a:endParaRPr lang="en-GB" sz="700" dirty="0">
                        <a:effectLst/>
                        <a:latin typeface="Calibri"/>
                        <a:ea typeface="Calibri"/>
                        <a:cs typeface="Times New Roman"/>
                      </a:endParaRPr>
                    </a:p>
                    <a:p>
                      <a:pPr>
                        <a:lnSpc>
                          <a:spcPct val="115000"/>
                        </a:lnSpc>
                        <a:spcAft>
                          <a:spcPts val="0"/>
                        </a:spcAft>
                      </a:pPr>
                      <a:r>
                        <a:rPr lang="en-GB" sz="800" dirty="0">
                          <a:effectLst/>
                          <a:latin typeface="Arial"/>
                          <a:ea typeface="Calibri"/>
                          <a:cs typeface="Times New Roman"/>
                        </a:rPr>
                        <a:t> </a:t>
                      </a:r>
                      <a:endParaRPr lang="en-GB" sz="700" dirty="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548680"/>
            <a:ext cx="7620000" cy="661987"/>
          </a:xfrm>
        </p:spPr>
        <p:txBody>
          <a:bodyPr>
            <a:normAutofit fontScale="90000"/>
          </a:bodyPr>
          <a:lstStyle/>
          <a:p>
            <a:pPr fontAlgn="auto">
              <a:spcAft>
                <a:spcPts val="0"/>
              </a:spcAft>
              <a:defRPr/>
            </a:pPr>
            <a:r>
              <a:rPr lang="en-GB" dirty="0" smtClean="0"/>
              <a:t>Curriculum Overview</a:t>
            </a:r>
            <a:endParaRPr lang="en-GB" dirty="0"/>
          </a:p>
        </p:txBody>
      </p:sp>
      <p:sp>
        <p:nvSpPr>
          <p:cNvPr id="5" name="Line 1"/>
          <p:cNvSpPr>
            <a:spLocks noChangeShapeType="1"/>
          </p:cNvSpPr>
          <p:nvPr/>
        </p:nvSpPr>
        <p:spPr bwMode="auto">
          <a:xfrm>
            <a:off x="2943225" y="175260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Line 2"/>
          <p:cNvSpPr>
            <a:spLocks noChangeShapeType="1"/>
          </p:cNvSpPr>
          <p:nvPr/>
        </p:nvSpPr>
        <p:spPr bwMode="auto">
          <a:xfrm>
            <a:off x="2943225" y="175260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Line 3"/>
          <p:cNvSpPr>
            <a:spLocks noChangeShapeType="1"/>
          </p:cNvSpPr>
          <p:nvPr/>
        </p:nvSpPr>
        <p:spPr bwMode="auto">
          <a:xfrm>
            <a:off x="2943225" y="175260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3" name="Table 2"/>
          <p:cNvGraphicFramePr>
            <a:graphicFrameLocks noGrp="1"/>
          </p:cNvGraphicFramePr>
          <p:nvPr>
            <p:extLst>
              <p:ext uri="{D42A27DB-BD31-4B8C-83A1-F6EECF244321}">
                <p14:modId xmlns:p14="http://schemas.microsoft.com/office/powerpoint/2010/main" val="4252997854"/>
              </p:ext>
            </p:extLst>
          </p:nvPr>
        </p:nvGraphicFramePr>
        <p:xfrm>
          <a:off x="323529" y="1268759"/>
          <a:ext cx="8424936" cy="5495704"/>
        </p:xfrm>
        <a:graphic>
          <a:graphicData uri="http://schemas.openxmlformats.org/drawingml/2006/table">
            <a:tbl>
              <a:tblPr/>
              <a:tblGrid>
                <a:gridCol w="1159055"/>
                <a:gridCol w="1505466"/>
                <a:gridCol w="791534"/>
                <a:gridCol w="676062"/>
                <a:gridCol w="103010"/>
                <a:gridCol w="103010"/>
                <a:gridCol w="1182646"/>
                <a:gridCol w="880310"/>
                <a:gridCol w="2023843"/>
              </a:tblGrid>
              <a:tr h="489966">
                <a:tc>
                  <a:txBody>
                    <a:bodyPr/>
                    <a:lstStyle/>
                    <a:p>
                      <a:pPr>
                        <a:spcAft>
                          <a:spcPts val="0"/>
                        </a:spcAft>
                      </a:pPr>
                      <a:r>
                        <a:rPr lang="en-GB" sz="1300" b="1" dirty="0">
                          <a:effectLst/>
                          <a:latin typeface="Times New Roman"/>
                          <a:ea typeface="Times New Roman"/>
                        </a:rPr>
                        <a:t>Outline</a:t>
                      </a:r>
                      <a:endParaRPr lang="en-GB" sz="700" dirty="0">
                        <a:effectLst/>
                        <a:latin typeface="Times New Roman"/>
                        <a:ea typeface="Times New Roman"/>
                      </a:endParaRPr>
                    </a:p>
                    <a:p>
                      <a:pPr>
                        <a:spcAft>
                          <a:spcPts val="0"/>
                        </a:spcAft>
                      </a:pPr>
                      <a:r>
                        <a:rPr lang="en-GB" sz="1300" b="1" dirty="0">
                          <a:effectLst/>
                          <a:latin typeface="Times New Roman"/>
                          <a:ea typeface="Times New Roman"/>
                        </a:rPr>
                        <a:t>Year Plan</a:t>
                      </a:r>
                      <a:endParaRPr lang="en-GB" sz="700" dirty="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GB" sz="1300" b="1" kern="0">
                          <a:effectLst/>
                          <a:latin typeface="Times New Roman"/>
                        </a:rPr>
                        <a:t>Autumn</a:t>
                      </a:r>
                      <a:endParaRPr lang="en-GB" sz="700" b="1" kern="0">
                        <a:effectLst/>
                        <a:latin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4">
                  <a:txBody>
                    <a:bodyPr/>
                    <a:lstStyle/>
                    <a:p>
                      <a:pPr algn="ctr">
                        <a:spcAft>
                          <a:spcPts val="0"/>
                        </a:spcAft>
                      </a:pPr>
                      <a:r>
                        <a:rPr lang="en-GB" sz="1300" b="1" kern="0">
                          <a:effectLst/>
                          <a:latin typeface="Times New Roman"/>
                        </a:rPr>
                        <a:t>Spring</a:t>
                      </a:r>
                      <a:endParaRPr lang="en-GB" sz="700" b="1" kern="0">
                        <a:effectLst/>
                        <a:latin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lgn="ctr">
                        <a:spcAft>
                          <a:spcPts val="0"/>
                        </a:spcAft>
                      </a:pPr>
                      <a:r>
                        <a:rPr lang="en-GB" sz="1300" b="1" kern="0">
                          <a:effectLst/>
                          <a:latin typeface="Times New Roman"/>
                        </a:rPr>
                        <a:t>Summer</a:t>
                      </a:r>
                      <a:endParaRPr lang="en-GB" sz="700" b="1" kern="0">
                        <a:effectLst/>
                        <a:latin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271753">
                <a:tc>
                  <a:txBody>
                    <a:bodyPr/>
                    <a:lstStyle/>
                    <a:p>
                      <a:pPr>
                        <a:spcAft>
                          <a:spcPts val="0"/>
                        </a:spcAft>
                      </a:pPr>
                      <a:r>
                        <a:rPr lang="en-GB" sz="1200" b="1">
                          <a:effectLst/>
                          <a:latin typeface="Times New Roman"/>
                          <a:ea typeface="Times New Roman"/>
                        </a:rPr>
                        <a:t>Theme</a:t>
                      </a:r>
                      <a:endParaRPr lang="en-GB" sz="7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900" dirty="0">
                          <a:solidFill>
                            <a:srgbClr val="FF0000"/>
                          </a:solidFill>
                          <a:effectLst/>
                          <a:latin typeface="Times New Roman"/>
                          <a:ea typeface="Times New Roman"/>
                        </a:rPr>
                        <a:t>Modern London</a:t>
                      </a:r>
                      <a:endParaRPr lang="en-GB" sz="900" dirty="0">
                        <a:effectLst/>
                        <a:latin typeface="Times New Roman"/>
                        <a:ea typeface="Times New Roman"/>
                      </a:endParaRPr>
                    </a:p>
                    <a:p>
                      <a:pPr>
                        <a:spcAft>
                          <a:spcPts val="0"/>
                        </a:spcAft>
                      </a:pPr>
                      <a:r>
                        <a:rPr lang="en-GB" sz="900" dirty="0">
                          <a:solidFill>
                            <a:srgbClr val="FF0000"/>
                          </a:solidFill>
                          <a:effectLst/>
                          <a:latin typeface="Times New Roman"/>
                          <a:ea typeface="Times New Roman"/>
                        </a:rPr>
                        <a:t>The Great Fire of London</a:t>
                      </a:r>
                      <a:endParaRPr lang="en-GB" sz="900" dirty="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4">
                  <a:txBody>
                    <a:bodyPr/>
                    <a:lstStyle/>
                    <a:p>
                      <a:pPr>
                        <a:spcAft>
                          <a:spcPts val="0"/>
                        </a:spcAft>
                      </a:pPr>
                      <a:r>
                        <a:rPr lang="en-GB" sz="900">
                          <a:solidFill>
                            <a:srgbClr val="FF0000"/>
                          </a:solidFill>
                          <a:effectLst/>
                          <a:latin typeface="Times New Roman"/>
                          <a:ea typeface="Times New Roman"/>
                        </a:rPr>
                        <a:t>Grace Darling </a:t>
                      </a:r>
                      <a:endParaRPr lang="en-GB" sz="900">
                        <a:effectLst/>
                        <a:latin typeface="Times New Roman"/>
                        <a:ea typeface="Times New Roman"/>
                      </a:endParaRPr>
                    </a:p>
                    <a:p>
                      <a:pPr>
                        <a:spcAft>
                          <a:spcPts val="0"/>
                        </a:spcAft>
                      </a:pPr>
                      <a:r>
                        <a:rPr lang="en-GB" sz="900">
                          <a:solidFill>
                            <a:srgbClr val="FF0000"/>
                          </a:solidFill>
                          <a:effectLst/>
                          <a:latin typeface="Times New Roman"/>
                          <a:ea typeface="Times New Roman"/>
                        </a:rPr>
                        <a:t>George Stephenson</a:t>
                      </a:r>
                      <a:endParaRPr lang="en-GB" sz="9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spcAft>
                          <a:spcPts val="0"/>
                        </a:spcAft>
                      </a:pPr>
                      <a:r>
                        <a:rPr lang="en-GB" sz="900">
                          <a:solidFill>
                            <a:srgbClr val="FF0000"/>
                          </a:solidFill>
                          <a:effectLst/>
                          <a:latin typeface="Times New Roman"/>
                          <a:ea typeface="Times New Roman"/>
                        </a:rPr>
                        <a:t>Rainforest</a:t>
                      </a:r>
                      <a:endParaRPr lang="en-GB" sz="900">
                        <a:effectLst/>
                        <a:latin typeface="Times New Roman"/>
                        <a:ea typeface="Times New Roman"/>
                      </a:endParaRPr>
                    </a:p>
                    <a:p>
                      <a:pPr>
                        <a:spcAft>
                          <a:spcPts val="0"/>
                        </a:spcAft>
                      </a:pPr>
                      <a:r>
                        <a:rPr lang="en-GB" sz="900">
                          <a:solidFill>
                            <a:srgbClr val="FF0000"/>
                          </a:solidFill>
                          <a:effectLst/>
                          <a:latin typeface="Times New Roman"/>
                          <a:ea typeface="Times New Roman"/>
                        </a:rPr>
                        <a:t>Japan</a:t>
                      </a:r>
                      <a:endParaRPr lang="en-GB" sz="9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481797">
                <a:tc>
                  <a:txBody>
                    <a:bodyPr/>
                    <a:lstStyle/>
                    <a:p>
                      <a:pPr>
                        <a:spcAft>
                          <a:spcPts val="0"/>
                        </a:spcAft>
                      </a:pPr>
                      <a:r>
                        <a:rPr lang="en-GB" sz="1200" b="1">
                          <a:effectLst/>
                          <a:latin typeface="Times New Roman"/>
                          <a:ea typeface="Times New Roman"/>
                        </a:rPr>
                        <a:t>Science</a:t>
                      </a:r>
                      <a:endParaRPr lang="en-GB" sz="7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900" dirty="0">
                          <a:effectLst/>
                          <a:latin typeface="Times New Roman"/>
                          <a:ea typeface="Times New Roman"/>
                        </a:rPr>
                        <a:t>Keeping ourselves healthy </a:t>
                      </a:r>
                    </a:p>
                    <a:p>
                      <a:pPr>
                        <a:spcAft>
                          <a:spcPts val="0"/>
                        </a:spcAft>
                      </a:pPr>
                      <a:r>
                        <a:rPr lang="en-GB" sz="900" dirty="0">
                          <a:effectLst/>
                          <a:latin typeface="Times New Roman"/>
                          <a:ea typeface="Times New Roman"/>
                        </a:rPr>
                        <a:t>Growth and food</a:t>
                      </a:r>
                    </a:p>
                    <a:p>
                      <a:pPr>
                        <a:spcAft>
                          <a:spcPts val="0"/>
                        </a:spcAft>
                      </a:pPr>
                      <a:r>
                        <a:rPr lang="en-GB" sz="900" dirty="0">
                          <a:effectLst/>
                          <a:latin typeface="Times New Roman"/>
                          <a:ea typeface="Times New Roman"/>
                        </a:rPr>
                        <a:t>Movement</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3">
                  <a:txBody>
                    <a:bodyPr/>
                    <a:lstStyle/>
                    <a:p>
                      <a:pPr>
                        <a:spcAft>
                          <a:spcPts val="0"/>
                        </a:spcAft>
                      </a:pPr>
                      <a:r>
                        <a:rPr lang="en-GB" sz="900">
                          <a:effectLst/>
                          <a:latin typeface="Times New Roman"/>
                          <a:ea typeface="Times New Roman"/>
                        </a:rPr>
                        <a:t>Electricity/Movement</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a:txBody>
                    <a:bodyPr/>
                    <a:lstStyle/>
                    <a:p>
                      <a:pPr>
                        <a:spcAft>
                          <a:spcPts val="0"/>
                        </a:spcAft>
                      </a:pPr>
                      <a:r>
                        <a:rPr lang="en-GB" sz="900">
                          <a:effectLst/>
                          <a:latin typeface="Times New Roman"/>
                          <a:ea typeface="Times New Roman"/>
                        </a:rPr>
                        <a:t>Plants in Local Environment</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effectLst/>
                          <a:latin typeface="Times New Roman"/>
                          <a:ea typeface="Times New Roman"/>
                        </a:rPr>
                        <a:t>Variation of habitats/living things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effectLst/>
                          <a:latin typeface="Times New Roman"/>
                          <a:ea typeface="Times New Roman"/>
                        </a:rPr>
                        <a:t>Exploring use of materials/</a:t>
                      </a:r>
                    </a:p>
                    <a:p>
                      <a:pPr>
                        <a:spcAft>
                          <a:spcPts val="0"/>
                        </a:spcAft>
                      </a:pPr>
                      <a:r>
                        <a:rPr lang="en-GB" sz="900">
                          <a:effectLst/>
                          <a:latin typeface="Times New Roman"/>
                          <a:ea typeface="Times New Roman"/>
                        </a:rPr>
                        <a:t>changing states of materials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277">
                <a:tc>
                  <a:txBody>
                    <a:bodyPr/>
                    <a:lstStyle/>
                    <a:p>
                      <a:pPr>
                        <a:spcAft>
                          <a:spcPts val="0"/>
                        </a:spcAft>
                      </a:pPr>
                      <a:r>
                        <a:rPr lang="en-GB" sz="1200" b="1">
                          <a:effectLst/>
                          <a:latin typeface="Times New Roman"/>
                          <a:ea typeface="Times New Roman"/>
                        </a:rPr>
                        <a:t>Art</a:t>
                      </a:r>
                      <a:endParaRPr lang="en-GB" sz="700">
                        <a:effectLst/>
                        <a:latin typeface="Times New Roman"/>
                        <a:ea typeface="Times New Roman"/>
                      </a:endParaRPr>
                    </a:p>
                    <a:p>
                      <a:pPr>
                        <a:spcAft>
                          <a:spcPts val="0"/>
                        </a:spcAft>
                      </a:pPr>
                      <a:r>
                        <a:rPr lang="en-GB" sz="1200" b="1">
                          <a:effectLst/>
                          <a:latin typeface="Times New Roman"/>
                          <a:ea typeface="Times New Roman"/>
                        </a:rPr>
                        <a:t> </a:t>
                      </a:r>
                      <a:endParaRPr lang="en-GB" sz="7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900" dirty="0">
                          <a:effectLst/>
                          <a:latin typeface="Times New Roman"/>
                          <a:ea typeface="Times New Roman"/>
                        </a:rPr>
                        <a:t>Collage/exploring materials and textures</a:t>
                      </a:r>
                    </a:p>
                    <a:p>
                      <a:pPr>
                        <a:spcAft>
                          <a:spcPts val="0"/>
                        </a:spcAft>
                      </a:pPr>
                      <a:r>
                        <a:rPr lang="en-GB" sz="900" dirty="0">
                          <a:effectLst/>
                          <a:latin typeface="Times New Roman"/>
                          <a:ea typeface="Times New Roman"/>
                        </a:rPr>
                        <a:t>Lowry inspired modern London paintings</a:t>
                      </a:r>
                    </a:p>
                    <a:p>
                      <a:pPr>
                        <a:spcAft>
                          <a:spcPts val="0"/>
                        </a:spcAft>
                      </a:pPr>
                      <a:r>
                        <a:rPr lang="en-GB" sz="900" dirty="0">
                          <a:effectLst/>
                          <a:latin typeface="Times New Roman"/>
                          <a:ea typeface="Times New Roman"/>
                        </a:rPr>
                        <a:t> </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4">
                  <a:txBody>
                    <a:bodyPr/>
                    <a:lstStyle/>
                    <a:p>
                      <a:pPr>
                        <a:spcAft>
                          <a:spcPts val="0"/>
                        </a:spcAft>
                      </a:pPr>
                      <a:r>
                        <a:rPr lang="en-GB" sz="900" dirty="0">
                          <a:effectLst/>
                          <a:latin typeface="Times New Roman"/>
                          <a:ea typeface="Times New Roman"/>
                        </a:rPr>
                        <a:t>Sketching/observational drawings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spcAft>
                          <a:spcPts val="0"/>
                        </a:spcAft>
                      </a:pPr>
                      <a:r>
                        <a:rPr lang="en-GB" sz="900">
                          <a:effectLst/>
                          <a:latin typeface="Times New Roman"/>
                          <a:ea typeface="Times New Roman"/>
                        </a:rPr>
                        <a:t>Clay – rainforest animals</a:t>
                      </a:r>
                    </a:p>
                    <a:p>
                      <a:pPr>
                        <a:spcAft>
                          <a:spcPts val="0"/>
                        </a:spcAft>
                      </a:pPr>
                      <a:r>
                        <a:rPr lang="en-GB" sz="900">
                          <a:effectLst/>
                          <a:latin typeface="Times New Roman"/>
                          <a:ea typeface="Times New Roman"/>
                        </a:rPr>
                        <a:t>Hokusai inspired paintings</a:t>
                      </a:r>
                    </a:p>
                    <a:p>
                      <a:pPr>
                        <a:spcAft>
                          <a:spcPts val="0"/>
                        </a:spcAft>
                      </a:pPr>
                      <a:r>
                        <a:rPr lang="en-GB" sz="900">
                          <a:effectLst/>
                          <a:latin typeface="Times New Roman"/>
                          <a:ea typeface="Times New Roman"/>
                        </a:rPr>
                        <a:t>Colour mixing</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679385">
                <a:tc>
                  <a:txBody>
                    <a:bodyPr/>
                    <a:lstStyle/>
                    <a:p>
                      <a:pPr>
                        <a:spcAft>
                          <a:spcPts val="0"/>
                        </a:spcAft>
                      </a:pPr>
                      <a:r>
                        <a:rPr lang="en-GB" sz="1200" b="1">
                          <a:effectLst/>
                          <a:latin typeface="Times New Roman"/>
                          <a:ea typeface="Times New Roman"/>
                        </a:rPr>
                        <a:t>Design and Technology</a:t>
                      </a:r>
                      <a:endParaRPr lang="en-GB" sz="7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900">
                          <a:effectLst/>
                          <a:latin typeface="Times New Roman"/>
                          <a:ea typeface="Times New Roman"/>
                        </a:rPr>
                        <a:t>Healthy eating – create a fruit salad/discuss safe preparation</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spcAft>
                          <a:spcPts val="0"/>
                        </a:spcAft>
                      </a:pPr>
                      <a:r>
                        <a:rPr lang="en-GB" sz="900">
                          <a:effectLst/>
                          <a:latin typeface="Times New Roman"/>
                          <a:ea typeface="Times New Roman"/>
                        </a:rPr>
                        <a:t>Design a seaside model using electricity</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pPr>
                      <a:r>
                        <a:rPr lang="en-GB" sz="900" dirty="0">
                          <a:effectLst/>
                          <a:latin typeface="Times New Roman"/>
                          <a:ea typeface="Times New Roman"/>
                        </a:rPr>
                        <a:t>Design a train of the future using an axle, chassis and wheels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2">
                  <a:txBody>
                    <a:bodyPr/>
                    <a:lstStyle/>
                    <a:p>
                      <a:pPr>
                        <a:spcAft>
                          <a:spcPts val="0"/>
                        </a:spcAft>
                        <a:tabLst>
                          <a:tab pos="1651635" algn="r"/>
                        </a:tabLst>
                      </a:pPr>
                      <a:r>
                        <a:rPr lang="en-GB" sz="900">
                          <a:effectLst/>
                          <a:latin typeface="Times New Roman"/>
                          <a:ea typeface="Times New Roman"/>
                        </a:rPr>
                        <a:t>Food technology – food from different cultures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452277">
                <a:tc>
                  <a:txBody>
                    <a:bodyPr/>
                    <a:lstStyle/>
                    <a:p>
                      <a:pPr>
                        <a:spcAft>
                          <a:spcPts val="0"/>
                        </a:spcAft>
                      </a:pPr>
                      <a:r>
                        <a:rPr lang="en-GB" sz="1200" b="1">
                          <a:effectLst/>
                          <a:latin typeface="Times New Roman"/>
                          <a:ea typeface="Times New Roman"/>
                        </a:rPr>
                        <a:t>ICT</a:t>
                      </a:r>
                      <a:endParaRPr lang="en-GB" sz="700">
                        <a:effectLst/>
                        <a:latin typeface="Times New Roman"/>
                        <a:ea typeface="Times New Roman"/>
                      </a:endParaRPr>
                    </a:p>
                    <a:p>
                      <a:pPr>
                        <a:spcAft>
                          <a:spcPts val="0"/>
                        </a:spcAft>
                      </a:pPr>
                      <a:r>
                        <a:rPr lang="en-GB" sz="1200" b="1">
                          <a:effectLst/>
                          <a:latin typeface="Times New Roman"/>
                          <a:ea typeface="Times New Roman"/>
                        </a:rPr>
                        <a:t> </a:t>
                      </a:r>
                      <a:endParaRPr lang="en-GB" sz="7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900">
                          <a:effectLst/>
                          <a:latin typeface="Times New Roman"/>
                          <a:ea typeface="Times New Roman"/>
                        </a:rPr>
                        <a:t>Getting Creative</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4">
                  <a:txBody>
                    <a:bodyPr/>
                    <a:lstStyle/>
                    <a:p>
                      <a:pPr>
                        <a:spcAft>
                          <a:spcPts val="0"/>
                        </a:spcAft>
                      </a:pPr>
                      <a:r>
                        <a:rPr lang="en-GB" sz="900" dirty="0">
                          <a:effectLst/>
                          <a:latin typeface="Times New Roman"/>
                          <a:ea typeface="Times New Roman"/>
                        </a:rPr>
                        <a:t>Starting Research</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spcAft>
                          <a:spcPts val="0"/>
                        </a:spcAft>
                        <a:tabLst>
                          <a:tab pos="1651635" algn="r"/>
                        </a:tabLst>
                      </a:pPr>
                      <a:r>
                        <a:rPr lang="en-GB" sz="900" dirty="0">
                          <a:effectLst/>
                          <a:latin typeface="Times New Roman"/>
                          <a:ea typeface="Times New Roman"/>
                        </a:rPr>
                        <a:t>Talking and Sharing</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679385">
                <a:tc>
                  <a:txBody>
                    <a:bodyPr/>
                    <a:lstStyle/>
                    <a:p>
                      <a:pPr>
                        <a:spcAft>
                          <a:spcPts val="0"/>
                        </a:spcAft>
                      </a:pPr>
                      <a:r>
                        <a:rPr lang="en-GB" sz="1200" b="1">
                          <a:effectLst/>
                          <a:latin typeface="Times New Roman"/>
                          <a:ea typeface="Times New Roman"/>
                        </a:rPr>
                        <a:t>Geography</a:t>
                      </a:r>
                      <a:endParaRPr lang="en-GB" sz="7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900">
                          <a:effectLst/>
                          <a:latin typeface="Times New Roman"/>
                          <a:ea typeface="Times New Roman"/>
                        </a:rPr>
                        <a:t>London a contrasting environment</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4">
                  <a:txBody>
                    <a:bodyPr/>
                    <a:lstStyle/>
                    <a:p>
                      <a:pPr>
                        <a:spcAft>
                          <a:spcPts val="0"/>
                        </a:spcAft>
                      </a:pPr>
                      <a:r>
                        <a:rPr lang="en-GB" sz="900">
                          <a:effectLst/>
                          <a:latin typeface="Times New Roman"/>
                          <a:ea typeface="Times New Roman"/>
                        </a:rPr>
                        <a:t>Life in a lighthouse/ studying aerial images/maps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spcAft>
                          <a:spcPts val="0"/>
                        </a:spcAft>
                      </a:pPr>
                      <a:r>
                        <a:rPr lang="en-GB" sz="900" dirty="0">
                          <a:effectLst/>
                          <a:latin typeface="Times New Roman"/>
                          <a:ea typeface="Times New Roman"/>
                        </a:rPr>
                        <a:t>Locating areas on a map and discussing temperatures and different environments</a:t>
                      </a:r>
                    </a:p>
                    <a:p>
                      <a:pPr>
                        <a:spcAft>
                          <a:spcPts val="0"/>
                        </a:spcAft>
                      </a:pPr>
                      <a:r>
                        <a:rPr lang="en-GB" sz="900" dirty="0">
                          <a:effectLst/>
                          <a:latin typeface="Times New Roman"/>
                          <a:ea typeface="Times New Roman"/>
                        </a:rPr>
                        <a:t>Creating a map with a key</a:t>
                      </a:r>
                    </a:p>
                    <a:p>
                      <a:pPr>
                        <a:spcAft>
                          <a:spcPts val="0"/>
                        </a:spcAft>
                      </a:pPr>
                      <a:r>
                        <a:rPr lang="en-GB" sz="900" dirty="0">
                          <a:effectLst/>
                          <a:latin typeface="Times New Roman"/>
                          <a:ea typeface="Times New Roman"/>
                        </a:rPr>
                        <a:t>Learning about the culture and people of a country/similarities and differences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543508">
                <a:tc>
                  <a:txBody>
                    <a:bodyPr/>
                    <a:lstStyle/>
                    <a:p>
                      <a:pPr>
                        <a:spcAft>
                          <a:spcPts val="0"/>
                        </a:spcAft>
                      </a:pPr>
                      <a:r>
                        <a:rPr lang="en-GB" sz="1200" b="1">
                          <a:effectLst/>
                          <a:latin typeface="Times New Roman"/>
                          <a:ea typeface="Times New Roman"/>
                        </a:rPr>
                        <a:t>History</a:t>
                      </a:r>
                      <a:endParaRPr lang="en-GB" sz="7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900">
                          <a:effectLst/>
                          <a:latin typeface="Times New Roman"/>
                          <a:ea typeface="Times New Roman"/>
                        </a:rPr>
                        <a:t>Houses of parliament / importance of people’s right to vote – key events/Guy Fawkes</a:t>
                      </a:r>
                    </a:p>
                    <a:p>
                      <a:pPr>
                        <a:spcAft>
                          <a:spcPts val="0"/>
                        </a:spcAft>
                      </a:pPr>
                      <a:r>
                        <a:rPr lang="en-GB" sz="900">
                          <a:effectLst/>
                          <a:latin typeface="Times New Roman"/>
                          <a:ea typeface="Times New Roman"/>
                        </a:rPr>
                        <a:t>Samuel Pepys – historical evidence</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4">
                  <a:txBody>
                    <a:bodyPr/>
                    <a:lstStyle/>
                    <a:p>
                      <a:pPr>
                        <a:spcAft>
                          <a:spcPts val="0"/>
                        </a:spcAft>
                      </a:pPr>
                      <a:r>
                        <a:rPr lang="en-GB" sz="900" dirty="0">
                          <a:effectLst/>
                          <a:latin typeface="Times New Roman"/>
                          <a:ea typeface="Times New Roman"/>
                        </a:rPr>
                        <a:t>Grace Darling/George Stephenson – significant people in society</a:t>
                      </a:r>
                    </a:p>
                    <a:p>
                      <a:pPr>
                        <a:spcAft>
                          <a:spcPts val="0"/>
                        </a:spcAft>
                      </a:pPr>
                      <a:r>
                        <a:rPr lang="en-GB" sz="900" dirty="0">
                          <a:effectLst/>
                          <a:latin typeface="Times New Roman"/>
                          <a:ea typeface="Times New Roman"/>
                        </a:rPr>
                        <a:t>Enquiry and effects of inventions </a:t>
                      </a:r>
                    </a:p>
                    <a:p>
                      <a:pPr>
                        <a:spcAft>
                          <a:spcPts val="0"/>
                        </a:spcAft>
                      </a:pPr>
                      <a:r>
                        <a:rPr lang="en-GB" sz="900" dirty="0">
                          <a:effectLst/>
                          <a:latin typeface="Times New Roman"/>
                          <a:ea typeface="Times New Roman"/>
                        </a:rPr>
                        <a:t> </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spcAft>
                          <a:spcPts val="0"/>
                        </a:spcAft>
                      </a:pPr>
                      <a:r>
                        <a:rPr lang="en-GB" sz="900" dirty="0">
                          <a:effectLst/>
                          <a:latin typeface="Times New Roman"/>
                          <a:ea typeface="Times New Roman"/>
                        </a:rPr>
                        <a:t>War and peace – link to Japan</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271753">
                <a:tc>
                  <a:txBody>
                    <a:bodyPr/>
                    <a:lstStyle/>
                    <a:p>
                      <a:pPr>
                        <a:spcAft>
                          <a:spcPts val="0"/>
                        </a:spcAft>
                      </a:pPr>
                      <a:r>
                        <a:rPr lang="en-GB" sz="1200" b="1">
                          <a:effectLst/>
                          <a:latin typeface="Times New Roman"/>
                          <a:ea typeface="Times New Roman"/>
                        </a:rPr>
                        <a:t>R.E.</a:t>
                      </a:r>
                      <a:endParaRPr lang="en-GB" sz="7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900">
                          <a:effectLst/>
                          <a:latin typeface="Times New Roman"/>
                          <a:ea typeface="Times New Roman"/>
                        </a:rPr>
                        <a:t>Signs and symbols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4">
                  <a:txBody>
                    <a:bodyPr/>
                    <a:lstStyle/>
                    <a:p>
                      <a:pPr>
                        <a:spcAft>
                          <a:spcPts val="0"/>
                        </a:spcAft>
                      </a:pPr>
                      <a:r>
                        <a:rPr lang="en-GB" sz="900">
                          <a:effectLst/>
                          <a:latin typeface="Times New Roman"/>
                          <a:ea typeface="Times New Roman"/>
                        </a:rPr>
                        <a:t>Special places </a:t>
                      </a:r>
                    </a:p>
                    <a:p>
                      <a:pPr>
                        <a:spcAft>
                          <a:spcPts val="0"/>
                        </a:spcAft>
                      </a:pPr>
                      <a:r>
                        <a:rPr lang="en-GB" sz="900">
                          <a:effectLst/>
                          <a:latin typeface="Times New Roman"/>
                          <a:ea typeface="Times New Roman"/>
                        </a:rPr>
                        <a:t>Festivals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spcAft>
                          <a:spcPts val="0"/>
                        </a:spcAft>
                      </a:pPr>
                      <a:r>
                        <a:rPr lang="en-GB" sz="900" dirty="0">
                          <a:effectLst/>
                          <a:latin typeface="Times New Roman"/>
                          <a:ea typeface="Times New Roman"/>
                        </a:rPr>
                        <a:t>Religious leaders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471122">
                <a:tc>
                  <a:txBody>
                    <a:bodyPr/>
                    <a:lstStyle/>
                    <a:p>
                      <a:pPr>
                        <a:spcAft>
                          <a:spcPts val="0"/>
                        </a:spcAft>
                      </a:pPr>
                      <a:r>
                        <a:rPr lang="en-GB" sz="1200" b="1">
                          <a:effectLst/>
                          <a:latin typeface="Times New Roman"/>
                          <a:ea typeface="Times New Roman"/>
                        </a:rPr>
                        <a:t>Music</a:t>
                      </a:r>
                      <a:endParaRPr lang="en-GB" sz="700">
                        <a:effectLst/>
                        <a:latin typeface="Times New Roman"/>
                        <a:ea typeface="Times New Roman"/>
                      </a:endParaRPr>
                    </a:p>
                    <a:p>
                      <a:pPr>
                        <a:spcAft>
                          <a:spcPts val="0"/>
                        </a:spcAft>
                      </a:pPr>
                      <a:r>
                        <a:rPr lang="en-GB" sz="1300" b="1">
                          <a:effectLst/>
                          <a:latin typeface="Times New Roman"/>
                          <a:ea typeface="Times New Roman"/>
                        </a:rPr>
                        <a:t> </a:t>
                      </a:r>
                      <a:endParaRPr lang="en-GB" sz="7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effectLst/>
                          <a:latin typeface="Times New Roman"/>
                          <a:ea typeface="Times New Roman"/>
                        </a:rPr>
                        <a:t>Duration</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effectLst/>
                          <a:latin typeface="Times New Roman"/>
                          <a:ea typeface="Times New Roman"/>
                        </a:rPr>
                        <a:t>Pulse and rhythm</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900">
                          <a:effectLst/>
                          <a:latin typeface="Times New Roman"/>
                          <a:ea typeface="Times New Roman"/>
                        </a:rPr>
                        <a:t>Pitch</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spcAft>
                          <a:spcPts val="0"/>
                        </a:spcAft>
                      </a:pPr>
                      <a:r>
                        <a:rPr lang="en-GB" sz="900">
                          <a:effectLst/>
                          <a:latin typeface="Times New Roman"/>
                          <a:ea typeface="Times New Roman"/>
                        </a:rPr>
                        <a:t>Instrument and symbols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spcAft>
                          <a:spcPts val="0"/>
                        </a:spcAft>
                      </a:pPr>
                      <a:r>
                        <a:rPr lang="en-GB" sz="900" dirty="0">
                          <a:effectLst/>
                          <a:latin typeface="Times New Roman"/>
                          <a:ea typeface="Times New Roman"/>
                        </a:rPr>
                        <a:t>Appreciation of composition</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679385">
                <a:tc>
                  <a:txBody>
                    <a:bodyPr/>
                    <a:lstStyle/>
                    <a:p>
                      <a:pPr>
                        <a:spcAft>
                          <a:spcPts val="0"/>
                        </a:spcAft>
                      </a:pPr>
                      <a:r>
                        <a:rPr lang="en-GB" sz="1200" b="1">
                          <a:effectLst/>
                          <a:latin typeface="Times New Roman"/>
                          <a:ea typeface="Times New Roman"/>
                        </a:rPr>
                        <a:t>P.S.H.E</a:t>
                      </a:r>
                      <a:endParaRPr lang="en-GB" sz="7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effectLst/>
                          <a:latin typeface="Times New Roman"/>
                          <a:ea typeface="Times New Roman"/>
                        </a:rPr>
                        <a:t>New Beginnings</a:t>
                      </a:r>
                    </a:p>
                    <a:p>
                      <a:pPr>
                        <a:spcAft>
                          <a:spcPts val="0"/>
                        </a:spcAft>
                      </a:pPr>
                      <a:r>
                        <a:rPr lang="en-GB" sz="900">
                          <a:effectLst/>
                          <a:latin typeface="Times New Roman"/>
                          <a:ea typeface="Times New Roman"/>
                        </a:rPr>
                        <a:t> </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effectLst/>
                          <a:latin typeface="Times New Roman"/>
                          <a:ea typeface="Times New Roman"/>
                        </a:rPr>
                        <a:t>Getting On and Falling Out </a:t>
                      </a:r>
                    </a:p>
                    <a:p>
                      <a:pPr>
                        <a:spcAft>
                          <a:spcPts val="0"/>
                        </a:spcAft>
                      </a:pPr>
                      <a:r>
                        <a:rPr lang="en-GB" sz="900">
                          <a:effectLst/>
                          <a:latin typeface="Times New Roman"/>
                          <a:ea typeface="Times New Roman"/>
                        </a:rPr>
                        <a:t>Say No To Bullying</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effectLst/>
                          <a:latin typeface="Times New Roman"/>
                          <a:ea typeface="Times New Roman"/>
                        </a:rPr>
                        <a:t>Going For Goals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pPr>
                      <a:r>
                        <a:rPr lang="en-GB" sz="900">
                          <a:effectLst/>
                          <a:latin typeface="Times New Roman"/>
                          <a:ea typeface="Times New Roman"/>
                        </a:rPr>
                        <a:t>Good To Be Me</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a:txBody>
                    <a:bodyPr/>
                    <a:lstStyle/>
                    <a:p>
                      <a:pPr>
                        <a:spcAft>
                          <a:spcPts val="0"/>
                        </a:spcAft>
                      </a:pPr>
                      <a:r>
                        <a:rPr lang="en-GB" sz="900">
                          <a:effectLst/>
                          <a:latin typeface="Times New Roman"/>
                          <a:ea typeface="Times New Roman"/>
                        </a:rPr>
                        <a:t>Relationships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Times New Roman"/>
                          <a:ea typeface="Times New Roman"/>
                        </a:rPr>
                        <a:t>Changes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Line 1"/>
          <p:cNvSpPr>
            <a:spLocks noChangeShapeType="1"/>
          </p:cNvSpPr>
          <p:nvPr/>
        </p:nvSpPr>
        <p:spPr bwMode="auto">
          <a:xfrm>
            <a:off x="2705100" y="191452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16632"/>
            <a:ext cx="7620000" cy="1143000"/>
          </a:xfrm>
        </p:spPr>
        <p:txBody>
          <a:bodyPr/>
          <a:lstStyle/>
          <a:p>
            <a:pPr fontAlgn="auto">
              <a:spcAft>
                <a:spcPts val="0"/>
              </a:spcAft>
              <a:defRPr/>
            </a:pPr>
            <a:r>
              <a:rPr lang="en-GB" dirty="0" smtClean="0"/>
              <a:t>Class routines</a:t>
            </a:r>
            <a:endParaRPr lang="en-GB" dirty="0"/>
          </a:p>
        </p:txBody>
      </p:sp>
      <p:sp>
        <p:nvSpPr>
          <p:cNvPr id="3" name="Content Placeholder 2"/>
          <p:cNvSpPr>
            <a:spLocks noGrp="1"/>
          </p:cNvSpPr>
          <p:nvPr>
            <p:ph idx="1"/>
          </p:nvPr>
        </p:nvSpPr>
        <p:spPr>
          <a:xfrm>
            <a:off x="250825" y="1268413"/>
            <a:ext cx="8066088" cy="5589587"/>
          </a:xfrm>
        </p:spPr>
        <p:txBody>
          <a:bodyPr rtlCol="0">
            <a:normAutofit/>
          </a:bodyPr>
          <a:lstStyle/>
          <a:p>
            <a:pPr>
              <a:defRPr/>
            </a:pPr>
            <a:r>
              <a:rPr lang="en-GB" sz="2400" dirty="0" smtClean="0">
                <a:latin typeface="+mj-lt"/>
              </a:rPr>
              <a:t>Start time 8:55 – 3:15pm.  </a:t>
            </a:r>
          </a:p>
          <a:p>
            <a:pPr>
              <a:defRPr/>
            </a:pPr>
            <a:r>
              <a:rPr lang="en-GB" sz="2400" dirty="0" smtClean="0">
                <a:latin typeface="+mj-lt"/>
              </a:rPr>
              <a:t>If you are unable to collect your child contact the school  by 3:00. </a:t>
            </a:r>
          </a:p>
          <a:p>
            <a:pPr>
              <a:defRPr/>
            </a:pPr>
            <a:r>
              <a:rPr lang="en-GB" sz="2400" dirty="0" smtClean="0">
                <a:latin typeface="+mj-lt"/>
              </a:rPr>
              <a:t>All school uniform needs to be named (including PE kit).</a:t>
            </a:r>
          </a:p>
          <a:p>
            <a:pPr>
              <a:defRPr/>
            </a:pPr>
            <a:r>
              <a:rPr lang="en-GB" sz="2400" dirty="0" smtClean="0">
                <a:latin typeface="+mj-lt"/>
              </a:rPr>
              <a:t> A coat is needed at all times as we will go outside in most    weathers. </a:t>
            </a:r>
          </a:p>
          <a:p>
            <a:pPr>
              <a:defRPr/>
            </a:pPr>
            <a:r>
              <a:rPr lang="en-GB" sz="2400" dirty="0" smtClean="0">
                <a:latin typeface="+mj-lt"/>
              </a:rPr>
              <a:t> Indoors footwear must be black plimsolls or shoes (no crocs or slippers). </a:t>
            </a:r>
          </a:p>
          <a:p>
            <a:pPr>
              <a:defRPr/>
            </a:pPr>
            <a:r>
              <a:rPr lang="en-GB" sz="2400" dirty="0">
                <a:latin typeface="+mj-lt"/>
              </a:rPr>
              <a:t> </a:t>
            </a:r>
            <a:r>
              <a:rPr lang="en-GB" sz="2400" dirty="0" smtClean="0">
                <a:latin typeface="+mj-lt"/>
              </a:rPr>
              <a:t>PE kits need to include:</a:t>
            </a:r>
          </a:p>
          <a:p>
            <a:pPr marL="114300" indent="0">
              <a:buNone/>
              <a:defRPr/>
            </a:pPr>
            <a:r>
              <a:rPr lang="en-GB" sz="2400" dirty="0" smtClean="0">
                <a:latin typeface="+mj-lt"/>
              </a:rPr>
              <a:t>T-shirt in the house colour of your child</a:t>
            </a:r>
          </a:p>
          <a:p>
            <a:pPr marL="114300" indent="0">
              <a:buNone/>
              <a:defRPr/>
            </a:pPr>
            <a:r>
              <a:rPr lang="en-GB" sz="2400" dirty="0" smtClean="0">
                <a:latin typeface="+mj-lt"/>
              </a:rPr>
              <a:t>Jogging trousers</a:t>
            </a:r>
          </a:p>
          <a:p>
            <a:pPr marL="114300" indent="0">
              <a:buNone/>
              <a:defRPr/>
            </a:pPr>
            <a:r>
              <a:rPr lang="en-GB" sz="2400" dirty="0" smtClean="0">
                <a:latin typeface="+mj-lt"/>
              </a:rPr>
              <a:t>Trainers for outdoor PE</a:t>
            </a:r>
          </a:p>
          <a:p>
            <a:pPr marL="114300" indent="0" fontAlgn="auto">
              <a:spcAft>
                <a:spcPts val="0"/>
              </a:spcAft>
              <a:buFont typeface="Arial" pitchFamily="34" charset="0"/>
              <a:buNone/>
              <a:defRPr/>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lstStyle/>
          <a:p>
            <a:pPr algn="ctr" fontAlgn="auto">
              <a:spcAft>
                <a:spcPts val="0"/>
              </a:spcAft>
              <a:defRPr/>
            </a:pPr>
            <a:r>
              <a:rPr lang="en-GB" dirty="0" smtClean="0"/>
              <a:t>Key </a:t>
            </a:r>
            <a:r>
              <a:rPr lang="en-GB" dirty="0" smtClean="0"/>
              <a:t>Information</a:t>
            </a:r>
            <a:endParaRPr lang="en-GB" dirty="0"/>
          </a:p>
        </p:txBody>
      </p:sp>
      <p:sp>
        <p:nvSpPr>
          <p:cNvPr id="3" name="Content Placeholder 2"/>
          <p:cNvSpPr>
            <a:spLocks noGrp="1"/>
          </p:cNvSpPr>
          <p:nvPr>
            <p:ph idx="1"/>
          </p:nvPr>
        </p:nvSpPr>
        <p:spPr>
          <a:xfrm>
            <a:off x="467544" y="1556792"/>
            <a:ext cx="8229600" cy="4389120"/>
          </a:xfrm>
        </p:spPr>
        <p:txBody>
          <a:bodyPr rtlCol="0">
            <a:normAutofit/>
          </a:bodyPr>
          <a:lstStyle/>
          <a:p>
            <a:pPr>
              <a:defRPr/>
            </a:pPr>
            <a:r>
              <a:rPr lang="en-GB" sz="2400" dirty="0">
                <a:latin typeface="+mj-lt"/>
              </a:rPr>
              <a:t>Contributions – please supply a box of tissues each term.</a:t>
            </a:r>
          </a:p>
          <a:p>
            <a:pPr marL="0" indent="0">
              <a:buNone/>
              <a:defRPr/>
            </a:pPr>
            <a:endParaRPr lang="en-GB" sz="2400" dirty="0" smtClean="0">
              <a:latin typeface="+mj-lt"/>
            </a:endParaRPr>
          </a:p>
          <a:p>
            <a:pPr marL="0" indent="0">
              <a:buNone/>
              <a:defRPr/>
            </a:pPr>
            <a:r>
              <a:rPr lang="en-GB" sz="2400" dirty="0" smtClean="0">
                <a:latin typeface="+mj-lt"/>
              </a:rPr>
              <a:t>Items </a:t>
            </a:r>
            <a:r>
              <a:rPr lang="en-GB" sz="2400" dirty="0">
                <a:latin typeface="+mj-lt"/>
              </a:rPr>
              <a:t>for the </a:t>
            </a:r>
            <a:r>
              <a:rPr lang="en-GB" sz="2400" dirty="0" smtClean="0">
                <a:latin typeface="+mj-lt"/>
              </a:rPr>
              <a:t>office:</a:t>
            </a:r>
            <a:endParaRPr lang="en-GB" sz="2400" dirty="0">
              <a:latin typeface="+mj-lt"/>
            </a:endParaRPr>
          </a:p>
          <a:p>
            <a:pPr marL="457200" indent="-342900">
              <a:defRPr/>
            </a:pPr>
            <a:r>
              <a:rPr lang="en-GB" sz="2400" dirty="0" smtClean="0">
                <a:latin typeface="+mj-lt"/>
              </a:rPr>
              <a:t>All </a:t>
            </a:r>
            <a:r>
              <a:rPr lang="en-GB" sz="2400" dirty="0">
                <a:latin typeface="+mj-lt"/>
              </a:rPr>
              <a:t>admin that needs to go to the </a:t>
            </a:r>
            <a:r>
              <a:rPr lang="en-GB" sz="2400" dirty="0" smtClean="0">
                <a:latin typeface="+mj-lt"/>
              </a:rPr>
              <a:t>office, </a:t>
            </a:r>
            <a:r>
              <a:rPr lang="en-GB" sz="2400" dirty="0">
                <a:latin typeface="+mj-lt"/>
              </a:rPr>
              <a:t>please give </a:t>
            </a:r>
            <a:r>
              <a:rPr lang="en-GB" sz="2400" dirty="0" smtClean="0">
                <a:latin typeface="+mj-lt"/>
              </a:rPr>
              <a:t>this to </a:t>
            </a:r>
            <a:r>
              <a:rPr lang="en-GB" sz="2400" dirty="0">
                <a:latin typeface="+mj-lt"/>
              </a:rPr>
              <a:t>the class </a:t>
            </a:r>
            <a:r>
              <a:rPr lang="en-GB" sz="2400" dirty="0" smtClean="0">
                <a:latin typeface="+mj-lt"/>
              </a:rPr>
              <a:t>teacher </a:t>
            </a:r>
            <a:r>
              <a:rPr lang="en-GB" sz="2400" dirty="0">
                <a:latin typeface="+mj-lt"/>
              </a:rPr>
              <a:t>in a named </a:t>
            </a:r>
            <a:r>
              <a:rPr lang="en-GB" sz="2400" dirty="0" smtClean="0">
                <a:latin typeface="+mj-lt"/>
              </a:rPr>
              <a:t>envelope.</a:t>
            </a:r>
            <a:endParaRPr lang="en-GB" sz="2400" dirty="0">
              <a:latin typeface="+mj-lt"/>
            </a:endParaRPr>
          </a:p>
          <a:p>
            <a:pPr marL="457200" indent="-342900">
              <a:defRPr/>
            </a:pPr>
            <a:r>
              <a:rPr lang="en-GB" sz="2400" dirty="0" smtClean="0">
                <a:latin typeface="+mj-lt"/>
              </a:rPr>
              <a:t>All </a:t>
            </a:r>
            <a:r>
              <a:rPr lang="en-GB" sz="2400" dirty="0">
                <a:latin typeface="+mj-lt"/>
              </a:rPr>
              <a:t>hard copies of letters are kept in the entrance </a:t>
            </a:r>
            <a:r>
              <a:rPr lang="en-GB" sz="2400" dirty="0" smtClean="0">
                <a:latin typeface="+mj-lt"/>
              </a:rPr>
              <a:t>foyer.</a:t>
            </a:r>
          </a:p>
          <a:p>
            <a:pPr marL="457200" indent="-342900">
              <a:defRPr/>
            </a:pPr>
            <a:r>
              <a:rPr lang="en-GB" sz="2400" dirty="0" smtClean="0">
                <a:latin typeface="+mj-lt"/>
              </a:rPr>
              <a:t>If your </a:t>
            </a:r>
            <a:r>
              <a:rPr lang="en-GB" sz="2400" dirty="0">
                <a:latin typeface="+mj-lt"/>
              </a:rPr>
              <a:t>child has any medical/physical condition that we are not aware of please let us know.  </a:t>
            </a:r>
            <a:endParaRPr lang="en-GB" sz="2400" dirty="0" smtClean="0">
              <a:latin typeface="+mj-lt"/>
            </a:endParaRPr>
          </a:p>
          <a:p>
            <a:pPr>
              <a:defRPr/>
            </a:pPr>
            <a:r>
              <a:rPr lang="en-GB" sz="2400" dirty="0" smtClean="0">
                <a:latin typeface="+mj-lt"/>
              </a:rPr>
              <a:t>Please </a:t>
            </a:r>
            <a:r>
              <a:rPr lang="en-GB" sz="2400" dirty="0">
                <a:latin typeface="+mj-lt"/>
              </a:rPr>
              <a:t>name water bottles and bring them in </a:t>
            </a:r>
            <a:r>
              <a:rPr lang="en-GB" sz="2400" dirty="0" smtClean="0">
                <a:latin typeface="+mj-lt"/>
              </a:rPr>
              <a:t>daily.   </a:t>
            </a:r>
            <a:r>
              <a:rPr lang="en-GB" sz="2400" dirty="0" smtClean="0"/>
              <a:t>                              </a:t>
            </a:r>
            <a:endParaRPr lang="en-GB" sz="2400" dirty="0"/>
          </a:p>
          <a:p>
            <a:pPr fontAlgn="auto">
              <a:spcAft>
                <a:spcPts val="0"/>
              </a:spcAft>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581" y="332656"/>
            <a:ext cx="8229600" cy="1143000"/>
          </a:xfrm>
        </p:spPr>
        <p:txBody>
          <a:bodyPr/>
          <a:lstStyle/>
          <a:p>
            <a:pPr algn="ctr" fontAlgn="auto">
              <a:spcAft>
                <a:spcPts val="0"/>
              </a:spcAft>
              <a:defRPr/>
            </a:pPr>
            <a:r>
              <a:rPr lang="en-GB" dirty="0" smtClean="0"/>
              <a:t>Communication </a:t>
            </a:r>
            <a:endParaRPr lang="en-GB" dirty="0"/>
          </a:p>
        </p:txBody>
      </p:sp>
      <p:sp>
        <p:nvSpPr>
          <p:cNvPr id="4" name="Rectangle 3"/>
          <p:cNvSpPr/>
          <p:nvPr/>
        </p:nvSpPr>
        <p:spPr>
          <a:xfrm>
            <a:off x="468313" y="1720850"/>
            <a:ext cx="7704137" cy="4598182"/>
          </a:xfrm>
          <a:prstGeom prst="rect">
            <a:avLst/>
          </a:prstGeom>
        </p:spPr>
        <p:txBody>
          <a:bodyPr>
            <a:spAutoFit/>
          </a:bodyPr>
          <a:lstStyle/>
          <a:p>
            <a:pPr marL="114300" fontAlgn="auto">
              <a:spcBef>
                <a:spcPts val="0"/>
              </a:spcBef>
              <a:spcAft>
                <a:spcPts val="0"/>
              </a:spcAft>
              <a:defRPr/>
            </a:pPr>
            <a:r>
              <a:rPr lang="en-GB" sz="2400" dirty="0" smtClean="0">
                <a:latin typeface="+mj-lt"/>
              </a:rPr>
              <a:t>Please write a note for:</a:t>
            </a:r>
          </a:p>
          <a:p>
            <a:pPr marL="457200" indent="-342900" fontAlgn="auto">
              <a:spcBef>
                <a:spcPts val="0"/>
              </a:spcBef>
              <a:spcAft>
                <a:spcPts val="0"/>
              </a:spcAft>
              <a:buClr>
                <a:schemeClr val="accent3"/>
              </a:buClr>
              <a:buFont typeface="Arial" pitchFamily="34" charset="0"/>
              <a:buChar char="•"/>
              <a:defRPr/>
            </a:pPr>
            <a:r>
              <a:rPr lang="en-GB" sz="2400" dirty="0" smtClean="0">
                <a:latin typeface="+mj-lt"/>
              </a:rPr>
              <a:t>Informing </a:t>
            </a:r>
            <a:r>
              <a:rPr lang="en-GB" sz="2400" dirty="0" smtClean="0">
                <a:latin typeface="+mj-lt"/>
              </a:rPr>
              <a:t>us of appointments or communicating any issues that </a:t>
            </a:r>
            <a:r>
              <a:rPr lang="en-GB" sz="2400" dirty="0" smtClean="0">
                <a:latin typeface="+mj-lt"/>
              </a:rPr>
              <a:t>arise</a:t>
            </a:r>
          </a:p>
          <a:p>
            <a:pPr marL="457200" indent="-342900" fontAlgn="auto">
              <a:spcBef>
                <a:spcPts val="0"/>
              </a:spcBef>
              <a:spcAft>
                <a:spcPts val="0"/>
              </a:spcAft>
              <a:buClr>
                <a:schemeClr val="accent3"/>
              </a:buClr>
              <a:buFont typeface="Arial" pitchFamily="34" charset="0"/>
              <a:buChar char="•"/>
              <a:defRPr/>
            </a:pPr>
            <a:r>
              <a:rPr lang="en-GB" sz="2400" dirty="0" smtClean="0">
                <a:latin typeface="+mj-lt"/>
              </a:rPr>
              <a:t>Please </a:t>
            </a:r>
            <a:r>
              <a:rPr lang="en-GB" sz="2400" dirty="0" smtClean="0">
                <a:latin typeface="+mj-lt"/>
              </a:rPr>
              <a:t>speak to the class teacher or write a note to arrange a meeting about your child</a:t>
            </a:r>
          </a:p>
          <a:p>
            <a:pPr marL="457200" lvl="0" indent="-342900" fontAlgn="auto">
              <a:spcBef>
                <a:spcPct val="20000"/>
              </a:spcBef>
              <a:spcAft>
                <a:spcPts val="0"/>
              </a:spcAft>
              <a:buClr>
                <a:schemeClr val="accent3"/>
              </a:buClr>
              <a:buFont typeface="Arial" pitchFamily="34" charset="0"/>
              <a:buChar char="•"/>
              <a:defRPr/>
            </a:pPr>
            <a:r>
              <a:rPr lang="en-GB" sz="2400" dirty="0" smtClean="0">
                <a:latin typeface="+mj-lt"/>
              </a:rPr>
              <a:t>It is very important that you let us know of anything that may affect your child in school. </a:t>
            </a:r>
            <a:r>
              <a:rPr lang="en-GB" sz="2400" dirty="0" smtClean="0">
                <a:solidFill>
                  <a:prstClr val="black"/>
                </a:solidFill>
                <a:latin typeface="+mj-lt"/>
              </a:rPr>
              <a:t>If you should have any situations that arise that could affect the emotion of your child please also inform us. E.g. moving house, illness of close relatives, parent travelling and being away from home</a:t>
            </a:r>
          </a:p>
          <a:p>
            <a:pPr marL="457200" indent="-342900" fontAlgn="auto">
              <a:spcBef>
                <a:spcPts val="0"/>
              </a:spcBef>
              <a:spcAft>
                <a:spcPts val="0"/>
              </a:spcAft>
              <a:buFontTx/>
              <a:buChar char="-"/>
              <a:defRPr/>
            </a:pPr>
            <a:endParaRPr lang="en-GB" sz="2400"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755576" y="980728"/>
            <a:ext cx="7620000" cy="274638"/>
          </a:xfrm>
        </p:spPr>
        <p:txBody>
          <a:bodyPr>
            <a:normAutofit fontScale="90000"/>
          </a:bodyPr>
          <a:lstStyle/>
          <a:p>
            <a:pPr algn="ctr" fontAlgn="auto">
              <a:spcAft>
                <a:spcPts val="0"/>
              </a:spcAft>
              <a:defRPr/>
            </a:pPr>
            <a:r>
              <a:rPr lang="en-GB" dirty="0" smtClean="0"/>
              <a:t>Homework</a:t>
            </a:r>
            <a:endParaRPr lang="en-GB" dirty="0"/>
          </a:p>
        </p:txBody>
      </p:sp>
      <p:sp>
        <p:nvSpPr>
          <p:cNvPr id="3" name="Content Placeholder 2"/>
          <p:cNvSpPr>
            <a:spLocks noGrp="1"/>
          </p:cNvSpPr>
          <p:nvPr>
            <p:ph idx="1"/>
          </p:nvPr>
        </p:nvSpPr>
        <p:spPr>
          <a:xfrm>
            <a:off x="179512" y="1052736"/>
            <a:ext cx="8064500" cy="5545138"/>
          </a:xfrm>
        </p:spPr>
        <p:txBody>
          <a:bodyPr rtlCol="0">
            <a:normAutofit/>
          </a:bodyPr>
          <a:lstStyle/>
          <a:p>
            <a:pPr fontAlgn="auto">
              <a:spcAft>
                <a:spcPts val="0"/>
              </a:spcAft>
              <a:defRPr/>
            </a:pPr>
            <a:endParaRPr lang="en-GB" sz="2400" dirty="0" smtClean="0"/>
          </a:p>
          <a:p>
            <a:pPr fontAlgn="auto">
              <a:spcAft>
                <a:spcPts val="0"/>
              </a:spcAft>
              <a:defRPr/>
            </a:pPr>
            <a:r>
              <a:rPr lang="en-GB" sz="2400" dirty="0" smtClean="0">
                <a:latin typeface="+mj-lt"/>
              </a:rPr>
              <a:t>Reading books will be changed every Friday. </a:t>
            </a:r>
          </a:p>
          <a:p>
            <a:pPr fontAlgn="auto">
              <a:spcAft>
                <a:spcPts val="0"/>
              </a:spcAft>
              <a:defRPr/>
            </a:pPr>
            <a:r>
              <a:rPr lang="en-GB" sz="2400" dirty="0" smtClean="0">
                <a:latin typeface="+mj-lt"/>
              </a:rPr>
              <a:t>Spellings will be  given out every Friday and they will be     tested the following Friday. Your child will have a spelling book with the spellings stuck in to take home. They will return the book on a Friday to be tested. The test will take place in the same book so that you can see the results.</a:t>
            </a:r>
            <a:endParaRPr lang="en-GB" sz="2400" dirty="0">
              <a:latin typeface="+mj-lt"/>
            </a:endParaRPr>
          </a:p>
          <a:p>
            <a:pPr fontAlgn="auto">
              <a:spcAft>
                <a:spcPts val="0"/>
              </a:spcAft>
              <a:defRPr/>
            </a:pPr>
            <a:r>
              <a:rPr lang="en-GB" sz="2400" dirty="0" smtClean="0">
                <a:latin typeface="+mj-lt"/>
              </a:rPr>
              <a:t>Literacy and Maths homework will be alternated each week. It will be given out on a Friday and your child will need to hand it in on a Wednesday. There will be a Maths homework book and  a Literacy homework book. </a:t>
            </a:r>
            <a:endParaRPr lang="en-GB" sz="2400" dirty="0">
              <a:latin typeface="+mj-lt"/>
            </a:endParaRPr>
          </a:p>
          <a:p>
            <a:pPr marL="114300" indent="0" fontAlgn="auto">
              <a:spcAft>
                <a:spcPts val="0"/>
              </a:spcAft>
              <a:buFont typeface="Arial" pitchFamily="34" charset="0"/>
              <a:buNone/>
              <a:defRPr/>
            </a:pPr>
            <a:r>
              <a:rPr lang="en-GB" sz="2400" dirty="0" smtClean="0">
                <a:latin typeface="+mj-lt"/>
              </a:rPr>
              <a:t> </a:t>
            </a:r>
            <a:endParaRPr lang="en-GB" sz="2400"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7620000" cy="1143000"/>
          </a:xfrm>
        </p:spPr>
        <p:txBody>
          <a:bodyPr/>
          <a:lstStyle/>
          <a:p>
            <a:pPr algn="ctr"/>
            <a:r>
              <a:rPr lang="en-GB" dirty="0" smtClean="0"/>
              <a:t>Reading</a:t>
            </a:r>
            <a:r>
              <a:rPr lang="en-GB" u="sng" dirty="0" smtClean="0"/>
              <a:t> </a:t>
            </a:r>
            <a:endParaRPr lang="en-GB" u="sng" dirty="0"/>
          </a:p>
        </p:txBody>
      </p:sp>
      <p:sp>
        <p:nvSpPr>
          <p:cNvPr id="3" name="Content Placeholder 2"/>
          <p:cNvSpPr>
            <a:spLocks noGrp="1"/>
          </p:cNvSpPr>
          <p:nvPr>
            <p:ph idx="1"/>
          </p:nvPr>
        </p:nvSpPr>
        <p:spPr>
          <a:xfrm>
            <a:off x="395536" y="1196752"/>
            <a:ext cx="7620000" cy="4800600"/>
          </a:xfrm>
        </p:spPr>
        <p:txBody>
          <a:bodyPr>
            <a:noAutofit/>
          </a:bodyPr>
          <a:lstStyle/>
          <a:p>
            <a:r>
              <a:rPr lang="en-GB" sz="2000" dirty="0" smtClean="0">
                <a:latin typeface="+mj-lt"/>
              </a:rPr>
              <a:t>Your child will have a reading record for us to communicate in about their reading.</a:t>
            </a:r>
          </a:p>
          <a:p>
            <a:r>
              <a:rPr lang="en-GB" sz="2000" dirty="0" smtClean="0">
                <a:latin typeface="+mj-lt"/>
              </a:rPr>
              <a:t>Your child will be part of a guided reading session once a week and we will communicate how your child has read and offer ideas on what to focus on next. This will be indicated in the reading record with this sign </a:t>
            </a:r>
          </a:p>
          <a:p>
            <a:r>
              <a:rPr lang="en-GB" sz="2000" dirty="0" smtClean="0">
                <a:latin typeface="+mj-lt"/>
              </a:rPr>
              <a:t>Your child will need to practise reading at home every day. Please write how they have read and sign the reading record. </a:t>
            </a:r>
            <a:r>
              <a:rPr lang="en-GB" sz="2000" dirty="0" smtClean="0">
                <a:solidFill>
                  <a:prstClr val="black"/>
                </a:solidFill>
                <a:latin typeface="+mj-lt"/>
              </a:rPr>
              <a:t>We will reward your child with house points for reading every day at home. </a:t>
            </a:r>
            <a:endParaRPr lang="en-GB" sz="2000" dirty="0" smtClean="0">
              <a:latin typeface="+mj-lt"/>
            </a:endParaRPr>
          </a:p>
          <a:p>
            <a:r>
              <a:rPr lang="en-GB" sz="2000" dirty="0" smtClean="0">
                <a:latin typeface="+mj-lt"/>
              </a:rPr>
              <a:t>Your child will be listened to individually when they are assessed to move colour bands. We also listen to your child reading during literacy and through our themes. </a:t>
            </a:r>
          </a:p>
          <a:p>
            <a:r>
              <a:rPr lang="en-GB" sz="2000" dirty="0" smtClean="0">
                <a:latin typeface="+mj-lt"/>
              </a:rPr>
              <a:t>For further information please see our reading letter which is on our website and in our information pack for parents. </a:t>
            </a:r>
          </a:p>
          <a:p>
            <a:endParaRPr lang="en-GB" sz="2000" dirty="0">
              <a:latin typeface="+mj-lt"/>
            </a:endParaRPr>
          </a:p>
        </p:txBody>
      </p:sp>
      <p:sp>
        <p:nvSpPr>
          <p:cNvPr id="4" name="Oval 3"/>
          <p:cNvSpPr/>
          <p:nvPr/>
        </p:nvSpPr>
        <p:spPr>
          <a:xfrm>
            <a:off x="2195736" y="2839969"/>
            <a:ext cx="648072" cy="44007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GR</a:t>
            </a:r>
            <a:endParaRPr lang="en-GB" sz="1200" dirty="0">
              <a:solidFill>
                <a:schemeClr val="tx1"/>
              </a:solidFill>
            </a:endParaRPr>
          </a:p>
        </p:txBody>
      </p:sp>
    </p:spTree>
    <p:extLst>
      <p:ext uri="{BB962C8B-B14F-4D97-AF65-F5344CB8AC3E}">
        <p14:creationId xmlns:p14="http://schemas.microsoft.com/office/powerpoint/2010/main" val="3911916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229600" cy="1143000"/>
          </a:xfrm>
        </p:spPr>
        <p:txBody>
          <a:bodyPr/>
          <a:lstStyle/>
          <a:p>
            <a:pPr algn="ctr"/>
            <a:r>
              <a:rPr lang="en-GB" dirty="0" smtClean="0"/>
              <a:t>Literacy</a:t>
            </a:r>
            <a:r>
              <a:rPr lang="en-GB" u="sng" dirty="0" smtClean="0"/>
              <a:t> </a:t>
            </a:r>
            <a:endParaRPr lang="en-GB" u="sng" dirty="0"/>
          </a:p>
        </p:txBody>
      </p:sp>
      <p:sp>
        <p:nvSpPr>
          <p:cNvPr id="3" name="Content Placeholder 2"/>
          <p:cNvSpPr>
            <a:spLocks noGrp="1"/>
          </p:cNvSpPr>
          <p:nvPr>
            <p:ph idx="1"/>
          </p:nvPr>
        </p:nvSpPr>
        <p:spPr>
          <a:xfrm>
            <a:off x="457200" y="1340768"/>
            <a:ext cx="7620000" cy="5060032"/>
          </a:xfrm>
        </p:spPr>
        <p:txBody>
          <a:bodyPr>
            <a:normAutofit/>
          </a:bodyPr>
          <a:lstStyle/>
          <a:p>
            <a:r>
              <a:rPr lang="en-GB" sz="2400" dirty="0" smtClean="0">
                <a:latin typeface="+mj-lt"/>
              </a:rPr>
              <a:t>Your child has been assessed by Miss Orr and the groups have been set through ability.</a:t>
            </a:r>
          </a:p>
          <a:p>
            <a:r>
              <a:rPr lang="en-GB" sz="2400" dirty="0" smtClean="0">
                <a:latin typeface="+mj-lt"/>
              </a:rPr>
              <a:t>Within the Literacy hour all children will continue with their daily phonics . Some children will receive the full </a:t>
            </a:r>
            <a:r>
              <a:rPr lang="en-GB" sz="2400" dirty="0" smtClean="0">
                <a:latin typeface="+mj-lt"/>
              </a:rPr>
              <a:t>Read </a:t>
            </a:r>
            <a:r>
              <a:rPr lang="en-GB" sz="2400" dirty="0">
                <a:latin typeface="+mj-lt"/>
              </a:rPr>
              <a:t>W</a:t>
            </a:r>
            <a:r>
              <a:rPr lang="en-GB" sz="2400" dirty="0" smtClean="0">
                <a:latin typeface="+mj-lt"/>
              </a:rPr>
              <a:t>rite </a:t>
            </a:r>
            <a:r>
              <a:rPr lang="en-GB" sz="2400" dirty="0" err="1">
                <a:latin typeface="+mj-lt"/>
              </a:rPr>
              <a:t>I</a:t>
            </a:r>
            <a:r>
              <a:rPr lang="en-GB" sz="2400" dirty="0" err="1" smtClean="0">
                <a:latin typeface="+mj-lt"/>
              </a:rPr>
              <a:t>nc</a:t>
            </a:r>
            <a:r>
              <a:rPr lang="en-GB" sz="2400" dirty="0" smtClean="0">
                <a:latin typeface="+mj-lt"/>
              </a:rPr>
              <a:t> </a:t>
            </a:r>
            <a:r>
              <a:rPr lang="en-GB" sz="2400" dirty="0" smtClean="0">
                <a:latin typeface="+mj-lt"/>
              </a:rPr>
              <a:t>program and those that are ready will access the </a:t>
            </a:r>
            <a:r>
              <a:rPr lang="en-GB" sz="2400" dirty="0" smtClean="0">
                <a:latin typeface="+mj-lt"/>
              </a:rPr>
              <a:t>National </a:t>
            </a:r>
            <a:r>
              <a:rPr lang="en-GB" sz="2400" dirty="0">
                <a:latin typeface="+mj-lt"/>
              </a:rPr>
              <a:t>C</a:t>
            </a:r>
            <a:r>
              <a:rPr lang="en-GB" sz="2400" dirty="0" smtClean="0">
                <a:latin typeface="+mj-lt"/>
              </a:rPr>
              <a:t>urriculum </a:t>
            </a:r>
            <a:r>
              <a:rPr lang="en-GB" sz="2400" dirty="0" smtClean="0">
                <a:latin typeface="+mj-lt"/>
              </a:rPr>
              <a:t>literacy hour.  </a:t>
            </a:r>
          </a:p>
          <a:p>
            <a:r>
              <a:rPr lang="en-GB" sz="2400" dirty="0" smtClean="0">
                <a:latin typeface="+mj-lt"/>
              </a:rPr>
              <a:t>To help your child with Literacy you can practise handwriting, encourage your child to write about trips that they have been on, read to your child to help them to develop their vocabulary. </a:t>
            </a:r>
            <a:endParaRPr lang="en-GB" sz="2400" dirty="0">
              <a:latin typeface="+mj-lt"/>
            </a:endParaRPr>
          </a:p>
        </p:txBody>
      </p:sp>
    </p:spTree>
    <p:extLst>
      <p:ext uri="{BB962C8B-B14F-4D97-AF65-F5344CB8AC3E}">
        <p14:creationId xmlns:p14="http://schemas.microsoft.com/office/powerpoint/2010/main" val="5552941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301</TotalTime>
  <Words>1161</Words>
  <Application>Microsoft Office PowerPoint</Application>
  <PresentationFormat>On-screen Show (4:3)</PresentationFormat>
  <Paragraphs>330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Welcome to your new class</vt:lpstr>
      <vt:lpstr>Timetable 2013 - 2014</vt:lpstr>
      <vt:lpstr>Curriculum Overview</vt:lpstr>
      <vt:lpstr>Class routines</vt:lpstr>
      <vt:lpstr>Key Information</vt:lpstr>
      <vt:lpstr>Communication </vt:lpstr>
      <vt:lpstr>Homework</vt:lpstr>
      <vt:lpstr>Reading </vt:lpstr>
      <vt:lpstr>Literacy </vt:lpstr>
      <vt:lpstr>Maths </vt:lpstr>
      <vt:lpstr>Marking </vt:lpstr>
      <vt:lpstr>Class representative</vt:lpstr>
      <vt:lpstr>Thank you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your new class</dc:title>
  <dc:creator>Greenway</dc:creator>
  <cp:lastModifiedBy>kimberly</cp:lastModifiedBy>
  <cp:revision>31</cp:revision>
  <dcterms:created xsi:type="dcterms:W3CDTF">2011-09-13T12:18:37Z</dcterms:created>
  <dcterms:modified xsi:type="dcterms:W3CDTF">2013-09-12T12:55:00Z</dcterms:modified>
</cp:coreProperties>
</file>