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3" r:id="rId6"/>
    <p:sldId id="262" r:id="rId7"/>
    <p:sldId id="260" r:id="rId8"/>
    <p:sldId id="264" r:id="rId9"/>
    <p:sldId id="266" r:id="rId10"/>
    <p:sldId id="265" r:id="rId11"/>
    <p:sldId id="268" r:id="rId12"/>
    <p:sldId id="261" r:id="rId13"/>
    <p:sldId id="26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14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ECD445A6-6431-4C44-8058-61387CDD864C}" type="datetimeFigureOut">
              <a:rPr lang="en-GB"/>
              <a:pPr>
                <a:defRPr/>
              </a:pPr>
              <a:t>16/09/2013</a:t>
            </a:fld>
            <a:endParaRPr lang="en-GB"/>
          </a:p>
        </p:txBody>
      </p:sp>
      <p:sp>
        <p:nvSpPr>
          <p:cNvPr id="5" name="Footer Placeholder 18"/>
          <p:cNvSpPr>
            <a:spLocks noGrp="1"/>
          </p:cNvSpPr>
          <p:nvPr>
            <p:ph type="ftr" sz="quarter" idx="11"/>
          </p:nvPr>
        </p:nvSpPr>
        <p:spPr/>
        <p:txBody>
          <a:bodyPr/>
          <a:lstStyle>
            <a:lvl1pPr>
              <a:defRPr/>
            </a:lvl1pPr>
          </a:lstStyle>
          <a:p>
            <a:pPr>
              <a:defRPr/>
            </a:pPr>
            <a:endParaRPr lang="en-GB"/>
          </a:p>
        </p:txBody>
      </p:sp>
      <p:sp>
        <p:nvSpPr>
          <p:cNvPr id="6" name="Slide Number Placeholder 26"/>
          <p:cNvSpPr>
            <a:spLocks noGrp="1"/>
          </p:cNvSpPr>
          <p:nvPr>
            <p:ph type="sldNum" sz="quarter" idx="12"/>
          </p:nvPr>
        </p:nvSpPr>
        <p:spPr/>
        <p:txBody>
          <a:bodyPr/>
          <a:lstStyle>
            <a:lvl1pPr>
              <a:defRPr/>
            </a:lvl1pPr>
          </a:lstStyle>
          <a:p>
            <a:pPr>
              <a:defRPr/>
            </a:pPr>
            <a:fld id="{534BA19B-725D-4A7B-9BA8-90EA5A3462DB}"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DFB510B-2DED-475F-B0F6-4B02253400BA}" type="datetimeFigureOut">
              <a:rPr lang="en-GB"/>
              <a:pPr>
                <a:defRPr/>
              </a:pPr>
              <a:t>16/09/2013</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BE37974C-962E-4C7B-85B1-47E1427D2B76}"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21FF0BA-23C8-4A45-B6CC-D61E2E5A906F}" type="datetimeFigureOut">
              <a:rPr lang="en-GB"/>
              <a:pPr>
                <a:defRPr/>
              </a:pPr>
              <a:t>16/09/2013</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4DAF2DAE-C806-4BB9-978B-B815ADCB2BC5}"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8668020-C61C-4076-9EAD-B062BD215505}" type="datetimeFigureOut">
              <a:rPr lang="en-GB"/>
              <a:pPr>
                <a:defRPr/>
              </a:pPr>
              <a:t>16/09/2013</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7A0436C0-6DA5-4423-9A1B-3721C3E9F46A}"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7A66970-6CE8-4FEF-BF5E-CF27898AB799}" type="datetimeFigureOut">
              <a:rPr lang="en-GB"/>
              <a:pPr>
                <a:defRPr/>
              </a:pPr>
              <a:t>16/09/2013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5C756B2-FD70-40CA-BE82-C37D37891DC5}"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0C135A5-C98A-40F0-B281-6FB87DB34C11}" type="datetimeFigureOut">
              <a:rPr lang="en-GB"/>
              <a:pPr>
                <a:defRPr/>
              </a:pPr>
              <a:t>16/09/2013</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3C3CB4C0-41CE-425A-950B-8F88765443AA}"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D8366097-7E88-48F1-B269-BA3FFB6452BC}" type="datetimeFigureOut">
              <a:rPr lang="en-GB"/>
              <a:pPr>
                <a:defRPr/>
              </a:pPr>
              <a:t>16/09/2013</a:t>
            </a:fld>
            <a:endParaRPr lang="en-GB"/>
          </a:p>
        </p:txBody>
      </p:sp>
      <p:sp>
        <p:nvSpPr>
          <p:cNvPr id="8" name="Footer Placeholder 21"/>
          <p:cNvSpPr>
            <a:spLocks noGrp="1"/>
          </p:cNvSpPr>
          <p:nvPr>
            <p:ph type="ftr" sz="quarter" idx="11"/>
          </p:nvPr>
        </p:nvSpPr>
        <p:spPr/>
        <p:txBody>
          <a:bodyPr/>
          <a:lstStyle>
            <a:lvl1pPr>
              <a:defRPr/>
            </a:lvl1pPr>
          </a:lstStyle>
          <a:p>
            <a:pPr>
              <a:defRPr/>
            </a:pPr>
            <a:endParaRPr lang="en-GB"/>
          </a:p>
        </p:txBody>
      </p:sp>
      <p:sp>
        <p:nvSpPr>
          <p:cNvPr id="9" name="Slide Number Placeholder 17"/>
          <p:cNvSpPr>
            <a:spLocks noGrp="1"/>
          </p:cNvSpPr>
          <p:nvPr>
            <p:ph type="sldNum" sz="quarter" idx="12"/>
          </p:nvPr>
        </p:nvSpPr>
        <p:spPr/>
        <p:txBody>
          <a:bodyPr/>
          <a:lstStyle>
            <a:lvl1pPr>
              <a:defRPr/>
            </a:lvl1pPr>
          </a:lstStyle>
          <a:p>
            <a:pPr>
              <a:defRPr/>
            </a:pPr>
            <a:fld id="{97C0DD11-ED14-420A-8EB3-7A76E3F1415E}"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AC243330-12C9-4B63-A479-19E2CCAE6DB3}" type="datetimeFigureOut">
              <a:rPr lang="en-GB"/>
              <a:pPr>
                <a:defRPr/>
              </a:pPr>
              <a:t>16/09/2013</a:t>
            </a:fld>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6603CFD9-0D6C-4448-A22C-11E1D43BADE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33461B5-6DC4-4EAD-B235-E1D5DCB5C027}" type="datetimeFigureOut">
              <a:rPr lang="en-GB"/>
              <a:pPr>
                <a:defRPr/>
              </a:pPr>
              <a:t>16/09/2013</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B1648787-9EE0-4ADC-A2B1-07BC78DFC8F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26F947D-E3B6-4BB5-8DDC-49C8C41C3215}" type="datetimeFigureOut">
              <a:rPr lang="en-GB"/>
              <a:pPr>
                <a:defRPr/>
              </a:pPr>
              <a:t>16/09/2013</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FA8F8706-0599-4E6E-ABC8-73C704A12405}"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B48B9EA-5416-474A-8C05-52A9A9E35B10}" type="datetimeFigureOut">
              <a:rPr lang="en-GB"/>
              <a:pPr>
                <a:defRPr/>
              </a:pPr>
              <a:t>16/09/2013</a:t>
            </a:fld>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4370D48-E084-456B-8A37-814A97068DA9}"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fld id="{2905844A-FDE6-4EF3-8104-E2F086B98DBF}" type="datetimeFigureOut">
              <a:rPr lang="en-GB"/>
              <a:pPr>
                <a:defRPr/>
              </a:pPr>
              <a:t>16/09/2013</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cs typeface="+mn-cs"/>
              </a:defRPr>
            </a:lvl1pPr>
          </a:lstStyle>
          <a:p>
            <a:pPr>
              <a:defRPr/>
            </a:pPr>
            <a:fld id="{0F33E0BE-3645-4F4D-901F-E07D0A5223FC}" type="slidenum">
              <a:rPr lang="en-GB"/>
              <a:pPr>
                <a:defRPr/>
              </a:pPr>
              <a:t>‹#›</a:t>
            </a:fld>
            <a:endParaRPr lang="en-GB"/>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gr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79" r:id="rId7"/>
    <p:sldLayoutId id="2147483678" r:id="rId8"/>
    <p:sldLayoutId id="2147483686" r:id="rId9"/>
    <p:sldLayoutId id="2147483677" r:id="rId10"/>
    <p:sldLayoutId id="214748367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40768"/>
            <a:ext cx="7543800" cy="2593975"/>
          </a:xfrm>
        </p:spPr>
        <p:txBody>
          <a:bodyPr/>
          <a:lstStyle/>
          <a:p>
            <a:pPr algn="ctr" eaLnBrk="1" fontAlgn="auto" hangingPunct="1">
              <a:spcAft>
                <a:spcPts val="0"/>
              </a:spcAft>
              <a:defRPr/>
            </a:pPr>
            <a:r>
              <a:rPr lang="en-GB" u="sng" dirty="0" smtClean="0"/>
              <a:t>Welcome to your new class</a:t>
            </a:r>
            <a:endParaRPr lang="en-GB" u="sng" dirty="0"/>
          </a:p>
        </p:txBody>
      </p:sp>
      <p:sp>
        <p:nvSpPr>
          <p:cNvPr id="13314" name="Subtitle 2"/>
          <p:cNvSpPr>
            <a:spLocks noGrp="1"/>
          </p:cNvSpPr>
          <p:nvPr>
            <p:ph type="subTitle" idx="1"/>
          </p:nvPr>
        </p:nvSpPr>
        <p:spPr>
          <a:xfrm>
            <a:off x="533400" y="3228975"/>
            <a:ext cx="7854950" cy="1752600"/>
          </a:xfrm>
        </p:spPr>
        <p:txBody>
          <a:bodyPr/>
          <a:lstStyle/>
          <a:p>
            <a:pPr marR="0" eaLnBrk="1" hangingPunct="1">
              <a:lnSpc>
                <a:spcPct val="80000"/>
              </a:lnSpc>
              <a:buFont typeface="Arial" charset="0"/>
              <a:buNone/>
            </a:pPr>
            <a:endParaRPr lang="en-GB" sz="2400" smtClean="0"/>
          </a:p>
          <a:p>
            <a:pPr marR="0" eaLnBrk="1" hangingPunct="1">
              <a:lnSpc>
                <a:spcPct val="80000"/>
              </a:lnSpc>
              <a:buFont typeface="Arial" charset="0"/>
              <a:buNone/>
            </a:pPr>
            <a:endParaRPr lang="en-GB" sz="2400" smtClean="0"/>
          </a:p>
          <a:p>
            <a:pPr marR="0" algn="ctr" eaLnBrk="1" hangingPunct="1">
              <a:lnSpc>
                <a:spcPct val="80000"/>
              </a:lnSpc>
              <a:buFont typeface="Arial" charset="0"/>
              <a:buNone/>
            </a:pPr>
            <a:r>
              <a:rPr lang="en-GB" sz="5100" smtClean="0"/>
              <a:t>Rowan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539750" y="188913"/>
            <a:ext cx="8229600" cy="1143000"/>
          </a:xfrm>
        </p:spPr>
        <p:txBody>
          <a:bodyPr/>
          <a:lstStyle/>
          <a:p>
            <a:pPr algn="ctr" eaLnBrk="1" hangingPunct="1"/>
            <a:r>
              <a:rPr lang="en-GB" smtClean="0"/>
              <a:t>Maths </a:t>
            </a:r>
          </a:p>
        </p:txBody>
      </p:sp>
      <p:sp>
        <p:nvSpPr>
          <p:cNvPr id="3" name="Content Placeholder 2"/>
          <p:cNvSpPr>
            <a:spLocks noGrp="1"/>
          </p:cNvSpPr>
          <p:nvPr>
            <p:ph idx="1"/>
          </p:nvPr>
        </p:nvSpPr>
        <p:spPr>
          <a:xfrm>
            <a:off x="468313" y="1484313"/>
            <a:ext cx="8229600" cy="4389437"/>
          </a:xfrm>
        </p:spPr>
        <p:txBody>
          <a:bodyPr>
            <a:normAutofit/>
          </a:bodyPr>
          <a:lstStyle/>
          <a:p>
            <a:pPr marL="274320" indent="-274320" eaLnBrk="1" fontAlgn="auto" hangingPunct="1">
              <a:spcAft>
                <a:spcPts val="0"/>
              </a:spcAft>
              <a:buClr>
                <a:schemeClr val="accent3"/>
              </a:buClr>
              <a:buFont typeface="Wingdings 2"/>
              <a:buChar char=""/>
              <a:defRPr/>
            </a:pPr>
            <a:r>
              <a:rPr lang="en-GB" sz="2400" dirty="0" smtClean="0">
                <a:latin typeface="+mj-lt"/>
              </a:rPr>
              <a:t>Your child will now be in an ability set group for maths. </a:t>
            </a:r>
          </a:p>
          <a:p>
            <a:pPr marL="274320" indent="-274320" eaLnBrk="1" fontAlgn="auto" hangingPunct="1">
              <a:spcAft>
                <a:spcPts val="0"/>
              </a:spcAft>
              <a:buClr>
                <a:schemeClr val="accent3"/>
              </a:buClr>
              <a:buFont typeface="Wingdings 2"/>
              <a:buChar char=""/>
              <a:defRPr/>
            </a:pPr>
            <a:r>
              <a:rPr lang="en-GB" sz="2400" dirty="0" smtClean="0">
                <a:latin typeface="+mj-lt"/>
              </a:rPr>
              <a:t>You can help your child at home by viewing our calculation policy which is on our website. </a:t>
            </a:r>
          </a:p>
          <a:p>
            <a:pPr marL="274320" indent="-274320" eaLnBrk="1" fontAlgn="auto" hangingPunct="1">
              <a:spcAft>
                <a:spcPts val="0"/>
              </a:spcAft>
              <a:buClr>
                <a:schemeClr val="accent3"/>
              </a:buClr>
              <a:buFont typeface="Wingdings 2"/>
              <a:buChar char=""/>
              <a:defRPr/>
            </a:pPr>
            <a:r>
              <a:rPr lang="en-GB" sz="2400" dirty="0" smtClean="0">
                <a:latin typeface="+mj-lt"/>
              </a:rPr>
              <a:t>You can also play games with your child involving maths, such as snakes and ladders. </a:t>
            </a:r>
          </a:p>
          <a:p>
            <a:pPr marL="274320" indent="-274320" eaLnBrk="1" fontAlgn="auto" hangingPunct="1">
              <a:spcAft>
                <a:spcPts val="0"/>
              </a:spcAft>
              <a:buClr>
                <a:schemeClr val="accent3"/>
              </a:buClr>
              <a:buFont typeface="Wingdings 2"/>
              <a:buChar char=""/>
              <a:defRPr/>
            </a:pPr>
            <a:r>
              <a:rPr lang="en-GB" sz="2400" dirty="0" smtClean="0">
                <a:latin typeface="+mj-lt"/>
              </a:rPr>
              <a:t>You can use money when visiting the shop, weigh items when making cakes and find many practical ways of involving maths in daily life. </a:t>
            </a:r>
          </a:p>
          <a:p>
            <a:pPr marL="274320" indent="-274320" eaLnBrk="1" fontAlgn="auto" hangingPunct="1">
              <a:spcAft>
                <a:spcPts val="0"/>
              </a:spcAft>
              <a:buClr>
                <a:schemeClr val="accent3"/>
              </a:buClr>
              <a:buFont typeface="Wingdings 2"/>
              <a:buChar char=""/>
              <a:defRPr/>
            </a:pP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468313" y="404813"/>
            <a:ext cx="8229600" cy="1143000"/>
          </a:xfrm>
        </p:spPr>
        <p:txBody>
          <a:bodyPr/>
          <a:lstStyle/>
          <a:p>
            <a:pPr algn="ctr" eaLnBrk="1" hangingPunct="1"/>
            <a:r>
              <a:rPr lang="en-GB" smtClean="0"/>
              <a:t>Marking </a:t>
            </a:r>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r>
              <a:rPr lang="en-GB" sz="2400" dirty="0" smtClean="0">
                <a:latin typeface="+mj-lt"/>
              </a:rPr>
              <a:t>Your child’s work will be marked using green pen. It will be marked with a smiley face with cheeks, a smiley face or an open mouthed face. </a:t>
            </a:r>
            <a:endParaRPr lang="en-GB" sz="2400" dirty="0">
              <a:latin typeface="+mj-lt"/>
            </a:endParaRPr>
          </a:p>
          <a:p>
            <a:pPr marL="274320" indent="-274320" eaLnBrk="1" fontAlgn="auto" hangingPunct="1">
              <a:spcAft>
                <a:spcPts val="0"/>
              </a:spcAft>
              <a:buClr>
                <a:schemeClr val="accent3"/>
              </a:buClr>
              <a:buFont typeface="Wingdings 2"/>
              <a:buChar char=""/>
              <a:defRPr/>
            </a:pPr>
            <a:r>
              <a:rPr lang="en-GB" sz="2400" dirty="0" smtClean="0">
                <a:latin typeface="+mj-lt"/>
              </a:rPr>
              <a:t>They will also be marked on their presentation. A P with wiggly lines means that they need to improve their presentation. A P with one tick is good presentation and a P with two ticks means excellent presentation. </a:t>
            </a:r>
            <a:endParaRPr lang="en-GB" sz="2400" dirty="0">
              <a:latin typeface="+mj-lt"/>
            </a:endParaRPr>
          </a:p>
          <a:p>
            <a:pPr marL="274320" indent="-274320" eaLnBrk="1" fontAlgn="auto" hangingPunct="1">
              <a:spcAft>
                <a:spcPts val="0"/>
              </a:spcAft>
              <a:buClr>
                <a:schemeClr val="accent3"/>
              </a:buClr>
              <a:buFont typeface="Wingdings 2"/>
              <a:buChar char=""/>
              <a:defRPr/>
            </a:pPr>
            <a:r>
              <a:rPr lang="en-GB" sz="2400" dirty="0" smtClean="0">
                <a:latin typeface="+mj-lt"/>
              </a:rPr>
              <a:t>The children will be given the opportunity to read and reflect on their marked work. Please spend time with them reflecting on their homework. </a:t>
            </a:r>
          </a:p>
          <a:p>
            <a:pPr marL="274320" indent="-274320" eaLnBrk="1" fontAlgn="auto" hangingPunct="1">
              <a:spcAft>
                <a:spcPts val="0"/>
              </a:spcAft>
              <a:buClr>
                <a:schemeClr val="accent3"/>
              </a:buClr>
              <a:buFont typeface="Wingdings 2"/>
              <a:buChar char=""/>
              <a:defRPr/>
            </a:pPr>
            <a:r>
              <a:rPr lang="en-GB" sz="2400" dirty="0" smtClean="0">
                <a:latin typeface="+mj-lt"/>
              </a:rPr>
              <a:t>They will be rewarded for excellent work through house points and stars. </a:t>
            </a:r>
            <a:endParaRPr lang="en-GB" sz="24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713" y="836613"/>
            <a:ext cx="7620000" cy="633412"/>
          </a:xfrm>
        </p:spPr>
        <p:txBody>
          <a:bodyPr>
            <a:normAutofit fontScale="90000"/>
          </a:bodyPr>
          <a:lstStyle/>
          <a:p>
            <a:pPr eaLnBrk="1" fontAlgn="auto" hangingPunct="1">
              <a:spcAft>
                <a:spcPts val="0"/>
              </a:spcAft>
              <a:defRPr/>
            </a:pPr>
            <a:r>
              <a:rPr lang="en-GB" dirty="0" smtClean="0"/>
              <a:t>Class representative</a:t>
            </a:r>
            <a:endParaRPr lang="en-GB" dirty="0"/>
          </a:p>
        </p:txBody>
      </p:sp>
      <p:sp>
        <p:nvSpPr>
          <p:cNvPr id="3" name="Content Placeholder 2"/>
          <p:cNvSpPr>
            <a:spLocks noGrp="1"/>
          </p:cNvSpPr>
          <p:nvPr>
            <p:ph idx="1"/>
          </p:nvPr>
        </p:nvSpPr>
        <p:spPr>
          <a:xfrm>
            <a:off x="323850" y="1916113"/>
            <a:ext cx="8066088" cy="5256212"/>
          </a:xfrm>
        </p:spPr>
        <p:txBody>
          <a:bodyPr rtlCol="0">
            <a:normAutofit/>
          </a:bodyPr>
          <a:lstStyle/>
          <a:p>
            <a:pPr marL="274320" indent="-274320" eaLnBrk="1" fontAlgn="auto" hangingPunct="1">
              <a:spcAft>
                <a:spcPts val="0"/>
              </a:spcAft>
              <a:buClr>
                <a:schemeClr val="accent3"/>
              </a:buClr>
              <a:buFont typeface="Wingdings 2"/>
              <a:buChar char=""/>
              <a:defRPr/>
            </a:pPr>
            <a:r>
              <a:rPr lang="en-GB" sz="2400" dirty="0" smtClean="0">
                <a:latin typeface="+mj-lt"/>
              </a:rPr>
              <a:t>Class representative – Each class has a representative to help the teacher organise parent help during the year and to sort the social side of your class.</a:t>
            </a:r>
          </a:p>
          <a:p>
            <a:pPr marL="274320" indent="-274320" eaLnBrk="1" fontAlgn="auto" hangingPunct="1">
              <a:spcAft>
                <a:spcPts val="0"/>
              </a:spcAft>
              <a:buClr>
                <a:schemeClr val="accent3"/>
              </a:buClr>
              <a:buFont typeface="Wingdings 2"/>
              <a:buChar char=""/>
              <a:defRPr/>
            </a:pPr>
            <a:r>
              <a:rPr lang="en-GB" sz="2400" dirty="0" smtClean="0">
                <a:latin typeface="+mj-lt"/>
              </a:rPr>
              <a:t> If you change your mobile phone number or e-mail address   then please let the office know (if you have not given either of these to the office please do so asap).</a:t>
            </a:r>
          </a:p>
          <a:p>
            <a:pPr marL="114300" indent="0" eaLnBrk="1" fontAlgn="auto" hangingPunct="1">
              <a:spcAft>
                <a:spcPts val="0"/>
              </a:spcAft>
              <a:buClr>
                <a:schemeClr val="accent3"/>
              </a:buClr>
              <a:buFont typeface="Wingdings 2"/>
              <a:buNone/>
              <a:defRPr/>
            </a:pPr>
            <a:endParaRPr lang="en-GB" sz="2400"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68313" y="404813"/>
            <a:ext cx="8229600" cy="1143000"/>
          </a:xfrm>
        </p:spPr>
        <p:txBody>
          <a:bodyPr/>
          <a:lstStyle/>
          <a:p>
            <a:pPr algn="ctr" eaLnBrk="1" hangingPunct="1"/>
            <a:r>
              <a:rPr lang="en-GB" smtClean="0"/>
              <a:t>Thank you </a:t>
            </a:r>
          </a:p>
        </p:txBody>
      </p:sp>
      <p:sp>
        <p:nvSpPr>
          <p:cNvPr id="3" name="Content Placeholder 2"/>
          <p:cNvSpPr>
            <a:spLocks noGrp="1"/>
          </p:cNvSpPr>
          <p:nvPr>
            <p:ph idx="1"/>
          </p:nvPr>
        </p:nvSpPr>
        <p:spPr>
          <a:xfrm>
            <a:off x="539750" y="2276475"/>
            <a:ext cx="8229600" cy="4389438"/>
          </a:xfrm>
        </p:spPr>
        <p:txBody>
          <a:bodyPr>
            <a:normAutofit/>
          </a:bodyPr>
          <a:lstStyle/>
          <a:p>
            <a:pPr marL="274320" indent="-274320" eaLnBrk="1" fontAlgn="auto" hangingPunct="1">
              <a:spcAft>
                <a:spcPts val="0"/>
              </a:spcAft>
              <a:buClr>
                <a:schemeClr val="accent3"/>
              </a:buClr>
              <a:buFont typeface="Wingdings 2"/>
              <a:buChar char=""/>
              <a:defRPr/>
            </a:pPr>
            <a:r>
              <a:rPr lang="en-GB" sz="2400" dirty="0" smtClean="0">
                <a:latin typeface="+mj-lt"/>
              </a:rPr>
              <a:t>Thank you for listening.</a:t>
            </a:r>
          </a:p>
          <a:p>
            <a:pPr marL="274320" indent="-274320" eaLnBrk="1" fontAlgn="auto" hangingPunct="1">
              <a:spcAft>
                <a:spcPts val="0"/>
              </a:spcAft>
              <a:buClr>
                <a:schemeClr val="accent3"/>
              </a:buClr>
              <a:buFont typeface="Wingdings 2"/>
              <a:buChar char=""/>
              <a:defRPr/>
            </a:pPr>
            <a:r>
              <a:rPr lang="en-GB" sz="2400" dirty="0" smtClean="0">
                <a:latin typeface="+mj-lt"/>
              </a:rPr>
              <a:t>This power point along with the hand outs will be uploaded onto our Greenway website.</a:t>
            </a:r>
          </a:p>
          <a:p>
            <a:pPr marL="274320" indent="-274320" eaLnBrk="1" fontAlgn="auto" hangingPunct="1">
              <a:spcAft>
                <a:spcPts val="0"/>
              </a:spcAft>
              <a:buClr>
                <a:schemeClr val="accent3"/>
              </a:buClr>
              <a:buFont typeface="Wingdings 2"/>
              <a:buChar char=""/>
              <a:defRPr/>
            </a:pPr>
            <a:r>
              <a:rPr lang="en-GB" sz="2400" dirty="0" smtClean="0">
                <a:latin typeface="+mj-lt"/>
              </a:rPr>
              <a:t>Please ask if you have any further questions. </a:t>
            </a:r>
            <a:endParaRPr lang="en-GB" sz="24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1331913" y="333375"/>
            <a:ext cx="8229600" cy="1143000"/>
          </a:xfrm>
        </p:spPr>
        <p:txBody>
          <a:bodyPr/>
          <a:lstStyle/>
          <a:p>
            <a:pPr eaLnBrk="1" hangingPunct="1"/>
            <a:r>
              <a:rPr lang="en-GB" smtClean="0"/>
              <a:t>Timetable 2013 - 2014</a:t>
            </a:r>
          </a:p>
        </p:txBody>
      </p:sp>
      <p:graphicFrame>
        <p:nvGraphicFramePr>
          <p:cNvPr id="14404" name="Group 68"/>
          <p:cNvGraphicFramePr>
            <a:graphicFrameLocks noGrp="1"/>
          </p:cNvGraphicFramePr>
          <p:nvPr/>
        </p:nvGraphicFramePr>
        <p:xfrm>
          <a:off x="250825" y="1484313"/>
          <a:ext cx="8713788" cy="4868862"/>
        </p:xfrm>
        <a:graphic>
          <a:graphicData uri="http://schemas.openxmlformats.org/drawingml/2006/table">
            <a:tbl>
              <a:tblPr/>
              <a:tblGrid>
                <a:gridCol w="1063625"/>
                <a:gridCol w="1063625"/>
                <a:gridCol w="1065213"/>
                <a:gridCol w="1063625"/>
                <a:gridCol w="890587"/>
                <a:gridCol w="1238250"/>
                <a:gridCol w="1063625"/>
                <a:gridCol w="1265238"/>
              </a:tblGrid>
              <a:tr h="254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 </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8.55-9.25</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9.25-10.25</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10.25-10.40</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10.40-10.55</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11.00-12.00</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12.00-1.00</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1-3.15</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00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Monday</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Morning activities</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RWI</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chemeClr val="tx1"/>
                          </a:solidFill>
                          <a:effectLst/>
                          <a:latin typeface="Comic Sans MS" pitchFamily="66" charset="0"/>
                          <a:cs typeface="Times New Roman" pitchFamily="18" charset="0"/>
                        </a:rPr>
                        <a:t>Assembly</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chemeClr val="tx1"/>
                          </a:solidFill>
                          <a:effectLst/>
                          <a:latin typeface="Comic Sans MS" pitchFamily="66" charset="0"/>
                          <a:cs typeface="Times New Roman" pitchFamily="18" charset="0"/>
                        </a:rPr>
                        <a:t>Play</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Comic Sans MS" pitchFamily="66" charset="0"/>
                          <a:cs typeface="Times New Roman" pitchFamily="18" charset="0"/>
                        </a:rPr>
                        <a:t>Rowan-PE</a:t>
                      </a:r>
                      <a:endParaRPr kumimoji="0" lang="en-GB" sz="11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Comic Sans MS" pitchFamily="66" charset="0"/>
                          <a:cs typeface="Times New Roman" pitchFamily="18" charset="0"/>
                        </a:rPr>
                        <a:t>Lunch</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Rowan: Maths and CIP</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00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Tuesday</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Morning activities</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RWI</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chemeClr val="tx1"/>
                          </a:solidFill>
                          <a:effectLst/>
                          <a:latin typeface="Comic Sans MS" pitchFamily="66" charset="0"/>
                          <a:cs typeface="Times New Roman" pitchFamily="18" charset="0"/>
                        </a:rPr>
                        <a:t>Assembly</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chemeClr val="tx1"/>
                          </a:solidFill>
                          <a:effectLst/>
                          <a:latin typeface="Comic Sans MS" pitchFamily="66" charset="0"/>
                          <a:cs typeface="Times New Roman" pitchFamily="18" charset="0"/>
                        </a:rPr>
                        <a:t>Play</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Maths</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Comic Sans MS" pitchFamily="66" charset="0"/>
                          <a:cs typeface="Times New Roman" pitchFamily="18" charset="0"/>
                        </a:rPr>
                        <a:t>Lunch</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Rowan: Topic &amp; CIP</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6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Wednesday</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 </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Morning activities</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RWI</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chemeClr val="tx1"/>
                          </a:solidFill>
                          <a:effectLst/>
                          <a:latin typeface="Comic Sans MS" pitchFamily="66" charset="0"/>
                          <a:cs typeface="Times New Roman" pitchFamily="18" charset="0"/>
                        </a:rPr>
                        <a:t>Assembly</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chemeClr val="tx1"/>
                          </a:solidFill>
                          <a:effectLst/>
                          <a:latin typeface="Comic Sans MS" pitchFamily="66" charset="0"/>
                          <a:cs typeface="Times New Roman" pitchFamily="18" charset="0"/>
                        </a:rPr>
                        <a:t>Play</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Maths</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Comic Sans MS" pitchFamily="66" charset="0"/>
                          <a:cs typeface="Times New Roman" pitchFamily="18" charset="0"/>
                        </a:rPr>
                        <a:t>Lunch</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Comic Sans MS" pitchFamily="66" charset="0"/>
                          <a:cs typeface="Times New Roman" pitchFamily="18" charset="0"/>
                        </a:rPr>
                        <a:t>Dance</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Comic Sans MS" pitchFamily="66" charset="0"/>
                          <a:cs typeface="Times New Roman" pitchFamily="18" charset="0"/>
                        </a:rPr>
                        <a:t>Library</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Thursday</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Morning activities</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RWI</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chemeClr val="tx1"/>
                          </a:solidFill>
                          <a:effectLst/>
                          <a:latin typeface="Comic Sans MS" pitchFamily="66" charset="0"/>
                          <a:cs typeface="Times New Roman" pitchFamily="18" charset="0"/>
                        </a:rPr>
                        <a:t>Assembly</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chemeClr val="tx1"/>
                          </a:solidFill>
                          <a:effectLst/>
                          <a:latin typeface="Comic Sans MS" pitchFamily="66" charset="0"/>
                          <a:cs typeface="Times New Roman" pitchFamily="18" charset="0"/>
                        </a:rPr>
                        <a:t>Play</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Maths</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Comic Sans MS" pitchFamily="66" charset="0"/>
                          <a:cs typeface="Times New Roman" pitchFamily="18" charset="0"/>
                        </a:rPr>
                        <a:t>Lunch</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Rowan: Topic &amp; Music</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00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Friday</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Morning activities</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RWI</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chemeClr val="tx1"/>
                          </a:solidFill>
                          <a:effectLst/>
                          <a:latin typeface="Comic Sans MS" pitchFamily="66" charset="0"/>
                          <a:cs typeface="Times New Roman" pitchFamily="18" charset="0"/>
                        </a:rPr>
                        <a:t>Assembly</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smtClean="0">
                          <a:ln>
                            <a:noFill/>
                          </a:ln>
                          <a:solidFill>
                            <a:schemeClr val="tx1"/>
                          </a:solidFill>
                          <a:effectLst/>
                          <a:latin typeface="Comic Sans MS" pitchFamily="66" charset="0"/>
                          <a:cs typeface="Times New Roman" pitchFamily="18" charset="0"/>
                        </a:rPr>
                        <a:t>Play</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11-11.30 Singing</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11.30-12 Circle time</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Comic Sans MS" pitchFamily="66" charset="0"/>
                          <a:cs typeface="Times New Roman" pitchFamily="18" charset="0"/>
                        </a:rPr>
                        <a:t>Lunch</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omic Sans MS" pitchFamily="66" charset="0"/>
                          <a:cs typeface="Times New Roman" pitchFamily="18" charset="0"/>
                        </a:rPr>
                        <a:t>Rowan: ICT &amp; hand writing</a:t>
                      </a:r>
                      <a:endParaRPr kumimoji="0" lang="en-GB"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1263" marR="6126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713" y="188913"/>
            <a:ext cx="6337300" cy="503237"/>
          </a:xfrm>
        </p:spPr>
        <p:txBody>
          <a:bodyPr>
            <a:normAutofit fontScale="90000"/>
          </a:bodyPr>
          <a:lstStyle/>
          <a:p>
            <a:pPr eaLnBrk="1" fontAlgn="auto" hangingPunct="1">
              <a:spcAft>
                <a:spcPts val="0"/>
              </a:spcAft>
              <a:defRPr/>
            </a:pPr>
            <a:r>
              <a:rPr lang="en-GB" dirty="0" smtClean="0"/>
              <a:t>Curriculum Overview</a:t>
            </a:r>
            <a:endParaRPr lang="en-GB" dirty="0"/>
          </a:p>
        </p:txBody>
      </p:sp>
      <p:sp>
        <p:nvSpPr>
          <p:cNvPr id="15362" name="Line 1"/>
          <p:cNvSpPr>
            <a:spLocks noChangeShapeType="1"/>
          </p:cNvSpPr>
          <p:nvPr/>
        </p:nvSpPr>
        <p:spPr bwMode="auto">
          <a:xfrm>
            <a:off x="3829050" y="1612900"/>
            <a:ext cx="0" cy="0"/>
          </a:xfrm>
          <a:prstGeom prst="line">
            <a:avLst/>
          </a:prstGeom>
          <a:noFill/>
          <a:ln w="9525">
            <a:solidFill>
              <a:srgbClr val="000000"/>
            </a:solidFill>
            <a:round/>
            <a:headEnd/>
            <a:tailEnd/>
          </a:ln>
        </p:spPr>
        <p:txBody>
          <a:bodyPr/>
          <a:lstStyle/>
          <a:p>
            <a:endParaRPr lang="en-US"/>
          </a:p>
        </p:txBody>
      </p:sp>
      <p:graphicFrame>
        <p:nvGraphicFramePr>
          <p:cNvPr id="7" name="Group 1546"/>
          <p:cNvGraphicFramePr>
            <a:graphicFrameLocks noGrp="1"/>
          </p:cNvGraphicFramePr>
          <p:nvPr/>
        </p:nvGraphicFramePr>
        <p:xfrm>
          <a:off x="468313" y="647700"/>
          <a:ext cx="8424862" cy="6129338"/>
        </p:xfrm>
        <a:graphic>
          <a:graphicData uri="http://schemas.openxmlformats.org/drawingml/2006/table">
            <a:tbl>
              <a:tblPr/>
              <a:tblGrid>
                <a:gridCol w="1522723"/>
                <a:gridCol w="1472067"/>
                <a:gridCol w="693821"/>
                <a:gridCol w="954772"/>
                <a:gridCol w="647771"/>
                <a:gridCol w="231786"/>
                <a:gridCol w="176525"/>
                <a:gridCol w="554137"/>
                <a:gridCol w="230250"/>
                <a:gridCol w="231785"/>
                <a:gridCol w="227180"/>
                <a:gridCol w="508086"/>
                <a:gridCol w="974726"/>
              </a:tblGrid>
              <a:tr h="3240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Outline</a:t>
                      </a:r>
                      <a:endParaRPr kumimoji="0" lang="en-GB"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Year Plan</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Autumn</a:t>
                      </a:r>
                      <a:endParaRPr kumimoji="0" lang="en-GB" sz="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Spring</a:t>
                      </a:r>
                      <a:endParaRPr kumimoji="0" lang="en-GB" sz="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Summer</a:t>
                      </a:r>
                      <a:endParaRPr kumimoji="0" lang="en-GB" sz="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4419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Theme</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Ourselves</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Celebrations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(panto)</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The universe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Water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(walk to canal or church)</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Seasides</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Animals</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Plants</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1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Science</a:t>
                      </a:r>
                      <a:endParaRPr kumimoji="0" lang="en-GB" sz="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The Body/</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Senses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Light &amp; Dark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Sound</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Floating/sinking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Properties of water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Water in the body</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Materials</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Needs of animals/ animals in the local environment</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Growing plants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Forces</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1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Technology</a:t>
                      </a:r>
                      <a:endParaRPr kumimoji="0" lang="en-GB" sz="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Movable body</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en-GB" sz="8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Wind up fishing rods</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en-GB" sz="8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Making an animal home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(Whipsnade zoo)</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en-GB" sz="8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1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Art</a:t>
                      </a:r>
                      <a:endParaRPr kumimoji="0" lang="en-GB" sz="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Observational drawing</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Investigating colours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Christmas decorations</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Water colour painting</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Observational drawing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Printing</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Animals in art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sketching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Clay animals</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Impressionists</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1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ICT</a:t>
                      </a:r>
                      <a:endParaRPr kumimoji="0" lang="en-GB" sz="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Pictograms/ graphs</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Modelling</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The information around us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Labelling and classifying</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Instructions and making things happen</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Using a word bank</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1329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Geography</a:t>
                      </a:r>
                      <a:endParaRPr kumimoji="0" lang="en-GB" sz="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Maps (where did we go on holiday?)</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Christmas around the world</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Weather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Seasons 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Africa and our local area.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Rainfall around the world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Local water ways</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en-GB" sz="8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Giant Zoo maps</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en-GB" sz="8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999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History</a:t>
                      </a:r>
                      <a:endParaRPr kumimoji="0" lang="en-GB" sz="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Ourselves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Sequencing Royal Baby</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History of celebration and Christmas traditions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Neil Armstrong</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Victorian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times</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en-GB" sz="8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en-GB" sz="8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41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P.E.</a:t>
                      </a:r>
                      <a:endParaRPr kumimoji="0" lang="en-GB" sz="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Games </a:t>
                      </a:r>
                      <a:r>
                        <a:rPr kumimoji="0" lang="en-GB" sz="800" b="0" i="0" u="none" strike="noStrike" cap="none" normalizeH="0" baseline="0" smtClean="0">
                          <a:ln>
                            <a:noFill/>
                          </a:ln>
                          <a:solidFill>
                            <a:schemeClr val="tx1"/>
                          </a:solidFill>
                          <a:effectLst/>
                          <a:latin typeface="Arial"/>
                          <a:cs typeface="Times New Roman" pitchFamily="18" charset="0"/>
                        </a:rPr>
                        <a:t>–</a:t>
                      </a: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 throwing and catching</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Games </a:t>
                      </a:r>
                      <a:r>
                        <a:rPr kumimoji="0" lang="en-GB" sz="800" b="0" i="0" u="none" strike="noStrike" cap="none" normalizeH="0" baseline="0" smtClean="0">
                          <a:ln>
                            <a:noFill/>
                          </a:ln>
                          <a:solidFill>
                            <a:schemeClr val="tx1"/>
                          </a:solidFill>
                          <a:effectLst/>
                          <a:latin typeface="Arial"/>
                          <a:cs typeface="Times New Roman" pitchFamily="18" charset="0"/>
                        </a:rPr>
                        <a:t>–</a:t>
                      </a: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 controlling a ball with feet</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Dance</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Games </a:t>
                      </a:r>
                      <a:r>
                        <a:rPr kumimoji="0" lang="en-GB" sz="800" b="0" i="0" u="none" strike="noStrike" cap="none" normalizeH="0" baseline="0" smtClean="0">
                          <a:ln>
                            <a:noFill/>
                          </a:ln>
                          <a:solidFill>
                            <a:schemeClr val="tx1"/>
                          </a:solidFill>
                          <a:effectLst/>
                          <a:latin typeface="Arial"/>
                          <a:cs typeface="Times New Roman" pitchFamily="18" charset="0"/>
                        </a:rPr>
                        <a:t>–</a:t>
                      </a: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 Hockey skills</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Games </a:t>
                      </a:r>
                      <a:r>
                        <a:rPr kumimoji="0" lang="en-GB" sz="800" b="0" i="0" u="none" strike="noStrike" cap="none" normalizeH="0" baseline="0" smtClean="0">
                          <a:ln>
                            <a:noFill/>
                          </a:ln>
                          <a:solidFill>
                            <a:schemeClr val="tx1"/>
                          </a:solidFill>
                          <a:effectLst/>
                          <a:latin typeface="Arial"/>
                          <a:cs typeface="Times New Roman" pitchFamily="18" charset="0"/>
                        </a:rPr>
                        <a:t>–</a:t>
                      </a: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 tennis</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Games </a:t>
                      </a:r>
                      <a:r>
                        <a:rPr kumimoji="0" lang="en-GB" sz="800" b="0" i="0" u="none" strike="noStrike" cap="none" normalizeH="0" baseline="0" smtClean="0">
                          <a:ln>
                            <a:noFill/>
                          </a:ln>
                          <a:solidFill>
                            <a:schemeClr val="tx1"/>
                          </a:solidFill>
                          <a:effectLst/>
                          <a:latin typeface="Arial"/>
                          <a:cs typeface="Times New Roman" pitchFamily="18" charset="0"/>
                        </a:rPr>
                        <a:t>–</a:t>
                      </a: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 aiming and defending</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1915">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Gym </a:t>
                      </a:r>
                      <a:r>
                        <a:rPr kumimoji="0" lang="en-GB" sz="800" b="0" i="0" u="none" strike="noStrike" cap="none" normalizeH="0" baseline="0" smtClean="0">
                          <a:ln>
                            <a:noFill/>
                          </a:ln>
                          <a:solidFill>
                            <a:schemeClr val="tx1"/>
                          </a:solidFill>
                          <a:effectLst/>
                          <a:latin typeface="Arial"/>
                          <a:cs typeface="Times New Roman" pitchFamily="18" charset="0"/>
                        </a:rPr>
                        <a:t>–</a:t>
                      </a: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 travelling, jumping, rolling</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Gym </a:t>
                      </a:r>
                      <a:r>
                        <a:rPr kumimoji="0" lang="en-GB" sz="800" b="0" i="0" u="none" strike="noStrike" cap="none" normalizeH="0" baseline="0" smtClean="0">
                          <a:ln>
                            <a:noFill/>
                          </a:ln>
                          <a:solidFill>
                            <a:schemeClr val="tx1"/>
                          </a:solidFill>
                          <a:effectLst/>
                          <a:latin typeface="Arial"/>
                          <a:cs typeface="Times New Roman" pitchFamily="18" charset="0"/>
                        </a:rPr>
                        <a:t>–</a:t>
                      </a: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 Balancing</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en-GB" sz="8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Gym </a:t>
                      </a:r>
                      <a:r>
                        <a:rPr kumimoji="0" lang="en-GB" sz="800" b="0" i="0" u="none" strike="noStrike" cap="none" normalizeH="0" baseline="0" smtClean="0">
                          <a:ln>
                            <a:noFill/>
                          </a:ln>
                          <a:solidFill>
                            <a:schemeClr val="tx1"/>
                          </a:solidFill>
                          <a:effectLst/>
                          <a:latin typeface="Arial"/>
                          <a:cs typeface="Times New Roman" pitchFamily="18" charset="0"/>
                        </a:rPr>
                        <a:t>–</a:t>
                      </a: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 Curling and stretching</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Multiskills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Athletics</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6227">
                <a:tc vMerge="1">
                  <a:txBody>
                    <a:bodyPr/>
                    <a:lstStyle/>
                    <a:p>
                      <a:endParaRPr lang="en-US"/>
                    </a:p>
                  </a:txBody>
                  <a:tcPr/>
                </a:tc>
                <a:tc gridSpan="1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Dance: Boogaloo</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7760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Music</a:t>
                      </a:r>
                      <a:endParaRPr kumimoji="0" lang="en-GB" sz="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Exploring sounds</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Exploring duration</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Exploring Pulse and Rhythm</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Exploring Pitch</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Exploring instruments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(Carnival of the Animals)</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Exploring timbre, tempo and dynamics</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419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R.E.</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Special people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Special books</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Inter Faith week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Different celebrations</a:t>
                      </a:r>
                      <a:endParaRPr kumimoji="0" lang="en-GB" sz="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Christianity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Easter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en-GB" sz="8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endParaRPr kumimoji="0" lang="en-GB" sz="800" b="0" i="0" u="none" strike="noStrike" cap="none" normalizeH="0" baseline="0" dirty="0" smtClean="0">
                        <a:ln>
                          <a:noFill/>
                        </a:ln>
                        <a:solidFill>
                          <a:schemeClr val="tx1"/>
                        </a:solidFill>
                        <a:effectLst/>
                        <a:latin typeface="Constant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979613" y="115888"/>
            <a:ext cx="7620000" cy="1143000"/>
          </a:xfrm>
        </p:spPr>
        <p:txBody>
          <a:bodyPr/>
          <a:lstStyle/>
          <a:p>
            <a:pPr eaLnBrk="1" hangingPunct="1"/>
            <a:r>
              <a:rPr lang="en-GB" smtClean="0"/>
              <a:t>Class routines</a:t>
            </a:r>
          </a:p>
        </p:txBody>
      </p:sp>
      <p:sp>
        <p:nvSpPr>
          <p:cNvPr id="3" name="Content Placeholder 2"/>
          <p:cNvSpPr>
            <a:spLocks noGrp="1"/>
          </p:cNvSpPr>
          <p:nvPr>
            <p:ph idx="1"/>
          </p:nvPr>
        </p:nvSpPr>
        <p:spPr>
          <a:xfrm>
            <a:off x="250825" y="1268413"/>
            <a:ext cx="8642350" cy="5329237"/>
          </a:xfrm>
        </p:spPr>
        <p:txBody>
          <a:bodyPr rtlCol="0">
            <a:normAutofit/>
          </a:bodyPr>
          <a:lstStyle/>
          <a:p>
            <a:pPr marL="274320" indent="-274320" eaLnBrk="1" fontAlgn="auto" hangingPunct="1">
              <a:spcAft>
                <a:spcPts val="0"/>
              </a:spcAft>
              <a:buClr>
                <a:schemeClr val="accent3"/>
              </a:buClr>
              <a:buFont typeface="Wingdings 2"/>
              <a:buChar char=""/>
              <a:defRPr/>
            </a:pPr>
            <a:r>
              <a:rPr lang="en-GB" sz="2400" dirty="0" smtClean="0">
                <a:latin typeface="+mj-lt"/>
              </a:rPr>
              <a:t>Start time 8:55 – 3:15pm.  </a:t>
            </a:r>
          </a:p>
          <a:p>
            <a:pPr marL="274320" indent="-274320" eaLnBrk="1" fontAlgn="auto" hangingPunct="1">
              <a:spcAft>
                <a:spcPts val="0"/>
              </a:spcAft>
              <a:buClr>
                <a:schemeClr val="accent3"/>
              </a:buClr>
              <a:buFont typeface="Wingdings 2"/>
              <a:buChar char=""/>
              <a:defRPr/>
            </a:pPr>
            <a:r>
              <a:rPr lang="en-GB" sz="2400" dirty="0" smtClean="0">
                <a:latin typeface="+mj-lt"/>
              </a:rPr>
              <a:t>If you are unable to collect your child contact the school  by 3:00. </a:t>
            </a:r>
          </a:p>
          <a:p>
            <a:pPr marL="274320" indent="-274320" eaLnBrk="1" fontAlgn="auto" hangingPunct="1">
              <a:spcAft>
                <a:spcPts val="0"/>
              </a:spcAft>
              <a:buClr>
                <a:schemeClr val="accent3"/>
              </a:buClr>
              <a:buFont typeface="Wingdings 2"/>
              <a:buChar char=""/>
              <a:defRPr/>
            </a:pPr>
            <a:r>
              <a:rPr lang="en-GB" sz="2400" dirty="0" smtClean="0">
                <a:latin typeface="+mj-lt"/>
              </a:rPr>
              <a:t>All school uniform needs to be named (including PE kit).</a:t>
            </a:r>
          </a:p>
          <a:p>
            <a:pPr marL="274320" indent="-274320" eaLnBrk="1" fontAlgn="auto" hangingPunct="1">
              <a:spcAft>
                <a:spcPts val="0"/>
              </a:spcAft>
              <a:buClr>
                <a:schemeClr val="accent3"/>
              </a:buClr>
              <a:buFont typeface="Wingdings 2"/>
              <a:buChar char=""/>
              <a:defRPr/>
            </a:pPr>
            <a:r>
              <a:rPr lang="en-GB" sz="2400" dirty="0" smtClean="0">
                <a:latin typeface="+mj-lt"/>
              </a:rPr>
              <a:t> A coat is needed at all times as we will go outside in all    weathers. </a:t>
            </a:r>
          </a:p>
          <a:p>
            <a:pPr marL="274320" indent="-274320" eaLnBrk="1" fontAlgn="auto" hangingPunct="1">
              <a:spcAft>
                <a:spcPts val="0"/>
              </a:spcAft>
              <a:buClr>
                <a:schemeClr val="accent3"/>
              </a:buClr>
              <a:buFont typeface="Wingdings 2"/>
              <a:buChar char=""/>
              <a:defRPr/>
            </a:pPr>
            <a:r>
              <a:rPr lang="en-GB" sz="2400" dirty="0" smtClean="0">
                <a:latin typeface="+mj-lt"/>
              </a:rPr>
              <a:t> Indoors footwear must be black plimsolls or shoes (no crocs or slippers). </a:t>
            </a:r>
          </a:p>
          <a:p>
            <a:pPr marL="274320" indent="-274320" eaLnBrk="1" fontAlgn="auto" hangingPunct="1">
              <a:spcAft>
                <a:spcPts val="0"/>
              </a:spcAft>
              <a:buClr>
                <a:schemeClr val="accent3"/>
              </a:buClr>
              <a:buFont typeface="Wingdings 2"/>
              <a:buChar char=""/>
              <a:defRPr/>
            </a:pPr>
            <a:r>
              <a:rPr lang="en-GB" sz="2400" dirty="0" smtClean="0">
                <a:latin typeface="+mj-lt"/>
              </a:rPr>
              <a:t>Water bottles to be kept separately from book bags</a:t>
            </a:r>
          </a:p>
          <a:p>
            <a:pPr marL="274320" indent="-274320" eaLnBrk="1" fontAlgn="auto" hangingPunct="1">
              <a:spcAft>
                <a:spcPts val="0"/>
              </a:spcAft>
              <a:buClr>
                <a:schemeClr val="accent3"/>
              </a:buClr>
              <a:buFont typeface="Wingdings 2"/>
              <a:buChar char=""/>
              <a:defRPr/>
            </a:pPr>
            <a:r>
              <a:rPr lang="en-GB" sz="2400" dirty="0">
                <a:latin typeface="+mj-lt"/>
              </a:rPr>
              <a:t> </a:t>
            </a:r>
            <a:r>
              <a:rPr lang="en-GB" sz="2400" dirty="0" smtClean="0">
                <a:latin typeface="+mj-lt"/>
              </a:rPr>
              <a:t>PE kits need to include:</a:t>
            </a:r>
          </a:p>
          <a:p>
            <a:pPr marL="114300" indent="0" eaLnBrk="1" fontAlgn="auto" hangingPunct="1">
              <a:spcAft>
                <a:spcPts val="0"/>
              </a:spcAft>
              <a:buClr>
                <a:schemeClr val="accent3"/>
              </a:buClr>
              <a:buFont typeface="Wingdings 2"/>
              <a:buNone/>
              <a:defRPr/>
            </a:pPr>
            <a:r>
              <a:rPr lang="en-GB" sz="2400" dirty="0" smtClean="0">
                <a:latin typeface="+mj-lt"/>
              </a:rPr>
              <a:t>T-shirt in the house colour of your child</a:t>
            </a:r>
          </a:p>
          <a:p>
            <a:pPr marL="114300" indent="0" eaLnBrk="1" fontAlgn="auto" hangingPunct="1">
              <a:spcAft>
                <a:spcPts val="0"/>
              </a:spcAft>
              <a:buClr>
                <a:schemeClr val="accent3"/>
              </a:buClr>
              <a:buFont typeface="Wingdings 2"/>
              <a:buNone/>
              <a:defRPr/>
            </a:pPr>
            <a:r>
              <a:rPr lang="en-GB" sz="2400" dirty="0" smtClean="0">
                <a:latin typeface="+mj-lt"/>
              </a:rPr>
              <a:t>Jogging trousers</a:t>
            </a:r>
          </a:p>
          <a:p>
            <a:pPr marL="114300" indent="0" eaLnBrk="1" fontAlgn="auto" hangingPunct="1">
              <a:spcAft>
                <a:spcPts val="0"/>
              </a:spcAft>
              <a:buClr>
                <a:schemeClr val="accent3"/>
              </a:buClr>
              <a:buFont typeface="Wingdings 2"/>
              <a:buNone/>
              <a:defRPr/>
            </a:pPr>
            <a:r>
              <a:rPr lang="en-GB" sz="2400" dirty="0" smtClean="0">
                <a:latin typeface="+mj-lt"/>
              </a:rPr>
              <a:t>Trainers for outdoor PE</a:t>
            </a:r>
          </a:p>
          <a:p>
            <a:pPr marL="114300" indent="0" eaLnBrk="1" fontAlgn="auto" hangingPunct="1">
              <a:spcAft>
                <a:spcPts val="0"/>
              </a:spcAft>
              <a:buClr>
                <a:schemeClr val="accent3"/>
              </a:buClr>
              <a:buFont typeface="Arial" pitchFamily="34" charset="0"/>
              <a:buNone/>
              <a:defRPr/>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95288" y="260350"/>
            <a:ext cx="8229600" cy="1143000"/>
          </a:xfrm>
        </p:spPr>
        <p:txBody>
          <a:bodyPr/>
          <a:lstStyle/>
          <a:p>
            <a:pPr algn="ctr" eaLnBrk="1" hangingPunct="1"/>
            <a:r>
              <a:rPr lang="en-GB" smtClean="0"/>
              <a:t>Key information</a:t>
            </a:r>
          </a:p>
        </p:txBody>
      </p:sp>
      <p:sp>
        <p:nvSpPr>
          <p:cNvPr id="3" name="Content Placeholder 2"/>
          <p:cNvSpPr>
            <a:spLocks noGrp="1"/>
          </p:cNvSpPr>
          <p:nvPr>
            <p:ph idx="1"/>
          </p:nvPr>
        </p:nvSpPr>
        <p:spPr>
          <a:xfrm>
            <a:off x="468313" y="1557338"/>
            <a:ext cx="8229600" cy="4387850"/>
          </a:xfrm>
        </p:spPr>
        <p:txBody>
          <a:bodyPr>
            <a:normAutofit/>
          </a:bodyPr>
          <a:lstStyle/>
          <a:p>
            <a:pPr eaLnBrk="1" hangingPunct="1"/>
            <a:r>
              <a:rPr lang="en-GB" sz="2400" smtClean="0">
                <a:latin typeface="Calibri" pitchFamily="34" charset="0"/>
              </a:rPr>
              <a:t>Contributions – please supply a box of tissues each term.</a:t>
            </a:r>
          </a:p>
          <a:p>
            <a:pPr eaLnBrk="1" hangingPunct="1">
              <a:buFont typeface="Wingdings 2" pitchFamily="18" charset="2"/>
              <a:buNone/>
            </a:pPr>
            <a:endParaRPr lang="en-GB" sz="2400" smtClean="0">
              <a:latin typeface="Calibri" pitchFamily="34" charset="0"/>
            </a:endParaRPr>
          </a:p>
          <a:p>
            <a:pPr eaLnBrk="1" hangingPunct="1">
              <a:buFont typeface="Wingdings 2" pitchFamily="18" charset="2"/>
              <a:buNone/>
            </a:pPr>
            <a:r>
              <a:rPr lang="en-GB" sz="2400" smtClean="0">
                <a:latin typeface="Calibri" pitchFamily="34" charset="0"/>
              </a:rPr>
              <a:t>Items for the office.</a:t>
            </a:r>
          </a:p>
          <a:p>
            <a:pPr eaLnBrk="1" hangingPunct="1"/>
            <a:r>
              <a:rPr lang="en-GB" sz="2400" smtClean="0">
                <a:latin typeface="Calibri" pitchFamily="34" charset="0"/>
              </a:rPr>
              <a:t>All admin that needs to go to the office, please give to the class teacher in a named envelope.</a:t>
            </a:r>
          </a:p>
          <a:p>
            <a:pPr eaLnBrk="1" hangingPunct="1"/>
            <a:r>
              <a:rPr lang="en-GB" sz="2400" smtClean="0">
                <a:latin typeface="Calibri" pitchFamily="34" charset="0"/>
              </a:rPr>
              <a:t>All hard copies of letters are kept in the entrance foyer</a:t>
            </a:r>
          </a:p>
          <a:p>
            <a:pPr eaLnBrk="1" hangingPunct="1"/>
            <a:r>
              <a:rPr lang="en-GB" sz="2400" smtClean="0">
                <a:latin typeface="Calibri" pitchFamily="34" charset="0"/>
              </a:rPr>
              <a:t>If your child has any medical/physical condition that we are not aware of please let us know.  </a:t>
            </a:r>
          </a:p>
          <a:p>
            <a:pPr eaLnBrk="1" hangingPunct="1"/>
            <a:r>
              <a:rPr lang="en-GB" sz="2400" smtClean="0">
                <a:latin typeface="Calibri" pitchFamily="34" charset="0"/>
              </a:rPr>
              <a:t>Please name water bottles and bring them in daily.   </a:t>
            </a:r>
            <a:r>
              <a:rPr lang="en-GB" sz="2400" smtClean="0"/>
              <a:t>                              </a:t>
            </a:r>
          </a:p>
          <a:p>
            <a:pPr eaLnBrk="1" hangingPunct="1">
              <a:buFont typeface="Arial" charset="0"/>
              <a:buChar char="•"/>
            </a:pPr>
            <a:endParaRPr lang="en-GB"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204788" y="333375"/>
            <a:ext cx="8229600" cy="1143000"/>
          </a:xfrm>
        </p:spPr>
        <p:txBody>
          <a:bodyPr/>
          <a:lstStyle/>
          <a:p>
            <a:pPr algn="ctr" eaLnBrk="1" hangingPunct="1"/>
            <a:r>
              <a:rPr lang="en-GB" smtClean="0"/>
              <a:t>Communication </a:t>
            </a:r>
          </a:p>
        </p:txBody>
      </p:sp>
      <p:sp>
        <p:nvSpPr>
          <p:cNvPr id="18434" name="Content Placeholder 2"/>
          <p:cNvSpPr>
            <a:spLocks noGrp="1"/>
          </p:cNvSpPr>
          <p:nvPr>
            <p:ph idx="1"/>
          </p:nvPr>
        </p:nvSpPr>
        <p:spPr>
          <a:xfrm>
            <a:off x="457200" y="1412875"/>
            <a:ext cx="7620000" cy="4987925"/>
          </a:xfrm>
        </p:spPr>
        <p:txBody>
          <a:bodyPr/>
          <a:lstStyle/>
          <a:p>
            <a:pPr marL="0" indent="0" eaLnBrk="1" hangingPunct="1">
              <a:buFont typeface="Wingdings 2" pitchFamily="18" charset="2"/>
              <a:buNone/>
            </a:pPr>
            <a:endParaRPr lang="en-GB" smtClean="0"/>
          </a:p>
        </p:txBody>
      </p:sp>
      <p:sp>
        <p:nvSpPr>
          <p:cNvPr id="4" name="Rectangle 3"/>
          <p:cNvSpPr/>
          <p:nvPr/>
        </p:nvSpPr>
        <p:spPr>
          <a:xfrm>
            <a:off x="468313" y="1720850"/>
            <a:ext cx="7704137" cy="4597400"/>
          </a:xfrm>
          <a:prstGeom prst="rect">
            <a:avLst/>
          </a:prstGeom>
        </p:spPr>
        <p:txBody>
          <a:bodyPr>
            <a:spAutoFit/>
          </a:bodyPr>
          <a:lstStyle/>
          <a:p>
            <a:pPr marL="114300" fontAlgn="auto">
              <a:spcBef>
                <a:spcPts val="0"/>
              </a:spcBef>
              <a:spcAft>
                <a:spcPts val="0"/>
              </a:spcAft>
              <a:defRPr/>
            </a:pPr>
            <a:r>
              <a:rPr lang="en-GB" sz="2400" dirty="0">
                <a:latin typeface="+mj-lt"/>
                <a:cs typeface="+mn-cs"/>
              </a:rPr>
              <a:t>Please write a note for:</a:t>
            </a:r>
          </a:p>
          <a:p>
            <a:pPr marL="457200" indent="-342900" fontAlgn="auto">
              <a:spcBef>
                <a:spcPts val="0"/>
              </a:spcBef>
              <a:spcAft>
                <a:spcPts val="0"/>
              </a:spcAft>
              <a:buClr>
                <a:schemeClr val="accent3"/>
              </a:buClr>
              <a:buFont typeface="Arial" pitchFamily="34" charset="0"/>
              <a:buChar char="•"/>
              <a:defRPr/>
            </a:pPr>
            <a:r>
              <a:rPr lang="en-GB" sz="2400" dirty="0">
                <a:latin typeface="+mj-lt"/>
                <a:cs typeface="+mn-cs"/>
              </a:rPr>
              <a:t> Informing us of appointments or communicating any issues that arise(please also inform the office)</a:t>
            </a:r>
          </a:p>
          <a:p>
            <a:pPr marL="457200" indent="-342900" fontAlgn="auto">
              <a:spcBef>
                <a:spcPts val="0"/>
              </a:spcBef>
              <a:spcAft>
                <a:spcPts val="0"/>
              </a:spcAft>
              <a:buClr>
                <a:schemeClr val="accent3"/>
              </a:buClr>
              <a:buFont typeface="Arial" pitchFamily="34" charset="0"/>
              <a:buChar char="•"/>
              <a:defRPr/>
            </a:pPr>
            <a:r>
              <a:rPr lang="en-GB" sz="2400" dirty="0">
                <a:latin typeface="+mj-lt"/>
                <a:cs typeface="+mn-cs"/>
              </a:rPr>
              <a:t>Please speak to the class teacher or write a note to arrange a meeting about your child</a:t>
            </a:r>
          </a:p>
          <a:p>
            <a:pPr marL="457200" indent="-342900" fontAlgn="auto">
              <a:spcBef>
                <a:spcPct val="20000"/>
              </a:spcBef>
              <a:spcAft>
                <a:spcPts val="0"/>
              </a:spcAft>
              <a:buClr>
                <a:schemeClr val="accent3"/>
              </a:buClr>
              <a:buFont typeface="Arial" pitchFamily="34" charset="0"/>
              <a:buChar char="•"/>
              <a:defRPr/>
            </a:pPr>
            <a:r>
              <a:rPr lang="en-GB" sz="2400" dirty="0">
                <a:latin typeface="+mj-lt"/>
                <a:cs typeface="+mn-cs"/>
              </a:rPr>
              <a:t>It is very important that you let us know of anything that may affect your child in school. </a:t>
            </a:r>
            <a:r>
              <a:rPr lang="en-GB" sz="2400" dirty="0">
                <a:solidFill>
                  <a:prstClr val="black"/>
                </a:solidFill>
                <a:latin typeface="+mj-lt"/>
                <a:cs typeface="+mn-cs"/>
              </a:rPr>
              <a:t>If you should have any situations that arise that could affect the emotion of your child please also inform us. E.g. moving house, illness of close relatives, parent travelling and being away from home. </a:t>
            </a:r>
          </a:p>
          <a:p>
            <a:pPr marL="457200" indent="-342900" fontAlgn="auto">
              <a:spcBef>
                <a:spcPts val="0"/>
              </a:spcBef>
              <a:spcAft>
                <a:spcPts val="0"/>
              </a:spcAft>
              <a:buFontTx/>
              <a:buChar char="-"/>
              <a:defRPr/>
            </a:pPr>
            <a:endParaRPr lang="en-GB" sz="2400" dirty="0">
              <a:latin typeface="+mj-lt"/>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755650" y="981075"/>
            <a:ext cx="7620000" cy="274638"/>
          </a:xfrm>
        </p:spPr>
        <p:txBody>
          <a:bodyPr>
            <a:normAutofit fontScale="90000"/>
          </a:bodyPr>
          <a:lstStyle/>
          <a:p>
            <a:pPr algn="ctr" eaLnBrk="1" fontAlgn="auto" hangingPunct="1">
              <a:spcAft>
                <a:spcPts val="0"/>
              </a:spcAft>
              <a:defRPr/>
            </a:pPr>
            <a:r>
              <a:rPr lang="en-GB" dirty="0" smtClean="0"/>
              <a:t>Homework</a:t>
            </a:r>
            <a:endParaRPr lang="en-GB" dirty="0"/>
          </a:p>
        </p:txBody>
      </p:sp>
      <p:sp>
        <p:nvSpPr>
          <p:cNvPr id="3" name="Content Placeholder 2"/>
          <p:cNvSpPr>
            <a:spLocks noGrp="1"/>
          </p:cNvSpPr>
          <p:nvPr>
            <p:ph idx="1"/>
          </p:nvPr>
        </p:nvSpPr>
        <p:spPr>
          <a:xfrm>
            <a:off x="179388" y="1052513"/>
            <a:ext cx="8064500" cy="5545137"/>
          </a:xfrm>
        </p:spPr>
        <p:txBody>
          <a:bodyPr rtlCol="0">
            <a:normAutofit/>
          </a:bodyPr>
          <a:lstStyle/>
          <a:p>
            <a:pPr marL="274320" indent="-274320" eaLnBrk="1" fontAlgn="auto" hangingPunct="1">
              <a:spcAft>
                <a:spcPts val="0"/>
              </a:spcAft>
              <a:buClr>
                <a:schemeClr val="accent3"/>
              </a:buClr>
              <a:buFont typeface="Wingdings 2"/>
              <a:buChar char=""/>
              <a:defRPr/>
            </a:pPr>
            <a:endParaRPr lang="en-GB" sz="2400" dirty="0" smtClean="0"/>
          </a:p>
          <a:p>
            <a:pPr marL="274320" indent="-274320" eaLnBrk="1" fontAlgn="auto" hangingPunct="1">
              <a:spcAft>
                <a:spcPts val="0"/>
              </a:spcAft>
              <a:buClr>
                <a:schemeClr val="accent3"/>
              </a:buClr>
              <a:buFont typeface="Wingdings 2"/>
              <a:buChar char=""/>
              <a:defRPr/>
            </a:pPr>
            <a:r>
              <a:rPr lang="en-GB" sz="2400" dirty="0" smtClean="0">
                <a:latin typeface="+mj-lt"/>
              </a:rPr>
              <a:t>Reading books will be changed every Friday. </a:t>
            </a:r>
          </a:p>
          <a:p>
            <a:pPr marL="274320" indent="-274320" eaLnBrk="1" fontAlgn="auto" hangingPunct="1">
              <a:spcAft>
                <a:spcPts val="0"/>
              </a:spcAft>
              <a:buClr>
                <a:schemeClr val="accent3"/>
              </a:buClr>
              <a:buFont typeface="Wingdings 2"/>
              <a:buChar char=""/>
              <a:defRPr/>
            </a:pPr>
            <a:r>
              <a:rPr lang="en-GB" sz="2400" dirty="0" smtClean="0">
                <a:latin typeface="+mj-lt"/>
              </a:rPr>
              <a:t>Spellings will be  given out every Friday from January and the test will be the following Friday. Your child will have a spelling book with the spellings stuck in to take home. They will return their spelling book to be tested the following Friday. The test will take place in the same book so that you can see the results.</a:t>
            </a:r>
            <a:endParaRPr lang="en-GB" sz="2400" dirty="0">
              <a:latin typeface="+mj-lt"/>
            </a:endParaRPr>
          </a:p>
          <a:p>
            <a:pPr marL="274320" indent="-274320" eaLnBrk="1" fontAlgn="auto" hangingPunct="1">
              <a:spcAft>
                <a:spcPts val="0"/>
              </a:spcAft>
              <a:buClr>
                <a:schemeClr val="accent3"/>
              </a:buClr>
              <a:buFont typeface="Wingdings 2"/>
              <a:buChar char=""/>
              <a:defRPr/>
            </a:pPr>
            <a:r>
              <a:rPr lang="en-GB" sz="2400" dirty="0" smtClean="0">
                <a:latin typeface="+mj-lt"/>
              </a:rPr>
              <a:t>Literacy, Maths and theme homework will be alternated each week. It will be given out on a Friday and given in on a Wednesday. There will be one homework book. This will start in January. </a:t>
            </a:r>
            <a:endParaRPr lang="en-GB" sz="2400"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539750" y="115888"/>
            <a:ext cx="7620000" cy="1143000"/>
          </a:xfrm>
        </p:spPr>
        <p:txBody>
          <a:bodyPr/>
          <a:lstStyle/>
          <a:p>
            <a:pPr algn="ctr" eaLnBrk="1" hangingPunct="1"/>
            <a:r>
              <a:rPr lang="en-GB" smtClean="0"/>
              <a:t>Reading</a:t>
            </a:r>
            <a:r>
              <a:rPr lang="en-GB" u="sng" smtClean="0"/>
              <a:t> </a:t>
            </a:r>
          </a:p>
        </p:txBody>
      </p:sp>
      <p:sp>
        <p:nvSpPr>
          <p:cNvPr id="3" name="Content Placeholder 2"/>
          <p:cNvSpPr>
            <a:spLocks noGrp="1"/>
          </p:cNvSpPr>
          <p:nvPr>
            <p:ph idx="1"/>
          </p:nvPr>
        </p:nvSpPr>
        <p:spPr>
          <a:xfrm>
            <a:off x="395288" y="1196975"/>
            <a:ext cx="7620000" cy="4800600"/>
          </a:xfrm>
        </p:spPr>
        <p:txBody>
          <a:bodyPr>
            <a:noAutofit/>
          </a:bodyPr>
          <a:lstStyle/>
          <a:p>
            <a:pPr eaLnBrk="1" hangingPunct="1"/>
            <a:r>
              <a:rPr lang="en-GB" sz="2000" smtClean="0">
                <a:latin typeface="Calibri" pitchFamily="34" charset="0"/>
              </a:rPr>
              <a:t>Your child will have a reading record for us to communicate in about their reading.</a:t>
            </a:r>
          </a:p>
          <a:p>
            <a:pPr eaLnBrk="1" hangingPunct="1"/>
            <a:r>
              <a:rPr lang="en-GB" sz="2000" smtClean="0">
                <a:latin typeface="Calibri" pitchFamily="34" charset="0"/>
              </a:rPr>
              <a:t>Your child will be part of a guided reading session once a week and we will communicate how your child has read and offer ideas on what to focus on next. This will be indicated in the reading record with this sign                    </a:t>
            </a:r>
          </a:p>
          <a:p>
            <a:pPr eaLnBrk="1" hangingPunct="1"/>
            <a:r>
              <a:rPr lang="en-GB" sz="2000" smtClean="0">
                <a:latin typeface="Calibri" pitchFamily="34" charset="0"/>
              </a:rPr>
              <a:t>Your child will need to practise reading at home every day. Please write how they have read and sign the reading record. </a:t>
            </a:r>
            <a:r>
              <a:rPr lang="en-GB" sz="2000" smtClean="0">
                <a:solidFill>
                  <a:srgbClr val="000000"/>
                </a:solidFill>
                <a:latin typeface="Calibri" pitchFamily="34" charset="0"/>
              </a:rPr>
              <a:t>We will reward your child with house points for reading every day at home. </a:t>
            </a:r>
            <a:endParaRPr lang="en-GB" sz="2000" smtClean="0">
              <a:latin typeface="Calibri" pitchFamily="34" charset="0"/>
            </a:endParaRPr>
          </a:p>
          <a:p>
            <a:pPr eaLnBrk="1" hangingPunct="1"/>
            <a:r>
              <a:rPr lang="en-GB" sz="2000" smtClean="0">
                <a:latin typeface="Calibri" pitchFamily="34" charset="0"/>
              </a:rPr>
              <a:t>Your child will be listened to individually when they are assessed to move colour bands. We also listen to your child reading during literacy and through our themes. </a:t>
            </a:r>
          </a:p>
          <a:p>
            <a:pPr eaLnBrk="1" hangingPunct="1"/>
            <a:r>
              <a:rPr lang="en-GB" sz="2000" smtClean="0">
                <a:latin typeface="Calibri" pitchFamily="34" charset="0"/>
              </a:rPr>
              <a:t>For further information please see our reading letter which is on our website and in our information pack for parents. </a:t>
            </a:r>
          </a:p>
          <a:p>
            <a:pPr eaLnBrk="1" hangingPunct="1"/>
            <a:endParaRPr lang="en-GB" sz="2000" smtClean="0">
              <a:latin typeface="Calibri" pitchFamily="34" charset="0"/>
            </a:endParaRPr>
          </a:p>
        </p:txBody>
      </p:sp>
      <p:sp>
        <p:nvSpPr>
          <p:cNvPr id="4" name="Oval 3"/>
          <p:cNvSpPr/>
          <p:nvPr/>
        </p:nvSpPr>
        <p:spPr>
          <a:xfrm>
            <a:off x="2195513" y="2840038"/>
            <a:ext cx="647700" cy="43973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solidFill>
                  <a:schemeClr val="tx1"/>
                </a:solidFill>
              </a:rPr>
              <a:t>GR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79388" y="115888"/>
            <a:ext cx="8229600" cy="1143000"/>
          </a:xfrm>
        </p:spPr>
        <p:txBody>
          <a:bodyPr/>
          <a:lstStyle/>
          <a:p>
            <a:pPr algn="ctr" eaLnBrk="1" hangingPunct="1"/>
            <a:r>
              <a:rPr lang="en-GB" smtClean="0"/>
              <a:t>Literacy</a:t>
            </a:r>
            <a:r>
              <a:rPr lang="en-GB" u="sng" smtClean="0"/>
              <a:t> </a:t>
            </a:r>
          </a:p>
        </p:txBody>
      </p:sp>
      <p:sp>
        <p:nvSpPr>
          <p:cNvPr id="3" name="Content Placeholder 2"/>
          <p:cNvSpPr>
            <a:spLocks noGrp="1"/>
          </p:cNvSpPr>
          <p:nvPr>
            <p:ph idx="1"/>
          </p:nvPr>
        </p:nvSpPr>
        <p:spPr>
          <a:xfrm>
            <a:off x="457200" y="1341438"/>
            <a:ext cx="7620000" cy="5059362"/>
          </a:xfrm>
        </p:spPr>
        <p:txBody>
          <a:bodyPr>
            <a:normAutofit/>
          </a:bodyPr>
          <a:lstStyle/>
          <a:p>
            <a:pPr marL="274320" indent="-274320" eaLnBrk="1" fontAlgn="auto" hangingPunct="1">
              <a:spcAft>
                <a:spcPts val="0"/>
              </a:spcAft>
              <a:buClr>
                <a:schemeClr val="accent3"/>
              </a:buClr>
              <a:buFont typeface="Wingdings 2"/>
              <a:buChar char=""/>
              <a:defRPr/>
            </a:pPr>
            <a:r>
              <a:rPr lang="en-GB" sz="2400" dirty="0" smtClean="0">
                <a:latin typeface="+mj-lt"/>
              </a:rPr>
              <a:t>Your child has been assessed by Miss Orr and the groups have been set through ability.</a:t>
            </a:r>
          </a:p>
          <a:p>
            <a:pPr marL="274320" indent="-274320" eaLnBrk="1" fontAlgn="auto" hangingPunct="1">
              <a:spcAft>
                <a:spcPts val="0"/>
              </a:spcAft>
              <a:buClr>
                <a:schemeClr val="accent3"/>
              </a:buClr>
              <a:buFont typeface="Wingdings 2"/>
              <a:buChar char=""/>
              <a:defRPr/>
            </a:pPr>
            <a:r>
              <a:rPr lang="en-GB" sz="2400" dirty="0" smtClean="0">
                <a:latin typeface="+mj-lt"/>
              </a:rPr>
              <a:t>Within the literacy hour all children will continue with their daily phonics. All children will receive the full Read </a:t>
            </a:r>
            <a:r>
              <a:rPr lang="en-GB" sz="2400" dirty="0">
                <a:latin typeface="+mj-lt"/>
              </a:rPr>
              <a:t>W</a:t>
            </a:r>
            <a:r>
              <a:rPr lang="en-GB" sz="2400" dirty="0" smtClean="0">
                <a:latin typeface="+mj-lt"/>
              </a:rPr>
              <a:t>rite </a:t>
            </a:r>
            <a:r>
              <a:rPr lang="en-GB" sz="2400" dirty="0" err="1">
                <a:latin typeface="+mj-lt"/>
              </a:rPr>
              <a:t>I</a:t>
            </a:r>
            <a:r>
              <a:rPr lang="en-GB" sz="2400" dirty="0" err="1" smtClean="0">
                <a:latin typeface="+mj-lt"/>
              </a:rPr>
              <a:t>nc</a:t>
            </a:r>
            <a:r>
              <a:rPr lang="en-GB" sz="2400" dirty="0" smtClean="0">
                <a:latin typeface="+mj-lt"/>
              </a:rPr>
              <a:t> program.</a:t>
            </a:r>
          </a:p>
          <a:p>
            <a:pPr marL="274320" indent="-274320" eaLnBrk="1" fontAlgn="auto" hangingPunct="1">
              <a:spcAft>
                <a:spcPts val="0"/>
              </a:spcAft>
              <a:buClr>
                <a:schemeClr val="accent3"/>
              </a:buClr>
              <a:buFont typeface="Wingdings 2"/>
              <a:buChar char=""/>
              <a:defRPr/>
            </a:pPr>
            <a:r>
              <a:rPr lang="en-GB" sz="2400" dirty="0" smtClean="0">
                <a:latin typeface="+mj-lt"/>
              </a:rPr>
              <a:t>To help your child with literacy you can practise handwriting, encourage your child to write about trips that they have been on, read to your child to help them to develop their vocabulary. </a:t>
            </a:r>
            <a:endParaRPr lang="en-GB" sz="2400"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362</TotalTime>
  <Words>1109</Words>
  <Application>Microsoft Office PowerPoint</Application>
  <PresentationFormat>On-screen Show (4:3)</PresentationFormat>
  <Paragraphs>207</Paragraphs>
  <Slides>13</Slides>
  <Notes>0</Notes>
  <HiddenSlides>0</HiddenSlides>
  <MMClips>0</MMClips>
  <ScaleCrop>false</ScaleCrop>
  <HeadingPairs>
    <vt:vector size="6" baseType="variant">
      <vt:variant>
        <vt:lpstr>Fonts Used</vt:lpstr>
      </vt:variant>
      <vt:variant>
        <vt:i4>6</vt:i4>
      </vt:variant>
      <vt:variant>
        <vt:lpstr>Design Template</vt:lpstr>
      </vt:variant>
      <vt:variant>
        <vt:i4>4</vt:i4>
      </vt:variant>
      <vt:variant>
        <vt:lpstr>Slide Titles</vt:lpstr>
      </vt:variant>
      <vt:variant>
        <vt:i4>13</vt:i4>
      </vt:variant>
    </vt:vector>
  </HeadingPairs>
  <TitlesOfParts>
    <vt:vector size="23" baseType="lpstr">
      <vt:lpstr>Arial</vt:lpstr>
      <vt:lpstr>Calibri</vt:lpstr>
      <vt:lpstr>Constantia</vt:lpstr>
      <vt:lpstr>Wingdings 2</vt:lpstr>
      <vt:lpstr>Comic Sans MS</vt:lpstr>
      <vt:lpstr>Times New Roman</vt:lpstr>
      <vt:lpstr>Flow</vt:lpstr>
      <vt:lpstr>Flow</vt:lpstr>
      <vt:lpstr>Flow</vt:lpstr>
      <vt:lpstr>Flow</vt:lpstr>
      <vt:lpstr>Slide 1</vt:lpstr>
      <vt:lpstr>Timetable 2013 - 2014</vt:lpstr>
      <vt:lpstr>Curriculum Overview</vt:lpstr>
      <vt:lpstr>Class routines</vt:lpstr>
      <vt:lpstr>Key information</vt:lpstr>
      <vt:lpstr>Communication </vt:lpstr>
      <vt:lpstr>Homework</vt:lpstr>
      <vt:lpstr>Reading </vt:lpstr>
      <vt:lpstr>Literacy </vt:lpstr>
      <vt:lpstr>Maths </vt:lpstr>
      <vt:lpstr>Marking </vt:lpstr>
      <vt:lpstr>Class representative</vt:lpstr>
      <vt:lpstr>Thank you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your new class</dc:title>
  <dc:creator>Greenway</dc:creator>
  <cp:lastModifiedBy>staff</cp:lastModifiedBy>
  <cp:revision>41</cp:revision>
  <dcterms:created xsi:type="dcterms:W3CDTF">2011-09-13T12:18:37Z</dcterms:created>
  <dcterms:modified xsi:type="dcterms:W3CDTF">2013-09-16T12:01:37Z</dcterms:modified>
</cp:coreProperties>
</file>