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4" r:id="rId10"/>
    <p:sldId id="265" r:id="rId11"/>
    <p:sldId id="270" r:id="rId12"/>
    <p:sldId id="268" r:id="rId13"/>
    <p:sldId id="269" r:id="rId14"/>
    <p:sldId id="266" r:id="rId15"/>
    <p:sldId id="267"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7" autoAdjust="0"/>
    <p:restoredTop sz="94660"/>
  </p:normalViewPr>
  <p:slideViewPr>
    <p:cSldViewPr snapToGrid="0">
      <p:cViewPr varScale="1">
        <p:scale>
          <a:sx n="88" d="100"/>
          <a:sy n="88" d="100"/>
        </p:scale>
        <p:origin x="51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C61097-487C-44A0-9CF0-766FD7449760}" type="datetimeFigureOut">
              <a:rPr lang="en-GB" smtClean="0"/>
              <a:t>21/05/2020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173642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C61097-487C-44A0-9CF0-766FD7449760}" type="datetimeFigureOut">
              <a:rPr lang="en-GB" smtClean="0"/>
              <a:t>21/05/2020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2904387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C61097-487C-44A0-9CF0-766FD7449760}" type="datetimeFigureOut">
              <a:rPr lang="en-GB" smtClean="0"/>
              <a:t>21/05/2020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206476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C61097-487C-44A0-9CF0-766FD7449760}" type="datetimeFigureOut">
              <a:rPr lang="en-GB" smtClean="0"/>
              <a:t>21/05/2020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2042296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2C61097-487C-44A0-9CF0-766FD7449760}" type="datetimeFigureOut">
              <a:rPr lang="en-GB" smtClean="0"/>
              <a:t>21/05/2020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625294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C61097-487C-44A0-9CF0-766FD7449760}" type="datetimeFigureOut">
              <a:rPr lang="en-GB" smtClean="0"/>
              <a:t>21/05/2020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939012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C61097-487C-44A0-9CF0-766FD7449760}" type="datetimeFigureOut">
              <a:rPr lang="en-GB" smtClean="0"/>
              <a:t>21/05/2020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2881102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C61097-487C-44A0-9CF0-766FD7449760}" type="datetimeFigureOut">
              <a:rPr lang="en-GB" smtClean="0"/>
              <a:t>21/05/2020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1139994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C61097-487C-44A0-9CF0-766FD7449760}" type="datetimeFigureOut">
              <a:rPr lang="en-GB" smtClean="0"/>
              <a:t>21/05/2020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4276627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2C61097-487C-44A0-9CF0-766FD7449760}" type="datetimeFigureOut">
              <a:rPr lang="en-GB" smtClean="0"/>
              <a:t>21/05/2020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3565937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2C61097-487C-44A0-9CF0-766FD7449760}" type="datetimeFigureOut">
              <a:rPr lang="en-GB" smtClean="0"/>
              <a:t>21/05/2020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621C88-5AD6-4DB9-8864-EB722631D38E}" type="slidenum">
              <a:rPr lang="en-GB" smtClean="0"/>
              <a:t>‹#›</a:t>
            </a:fld>
            <a:endParaRPr lang="en-GB"/>
          </a:p>
        </p:txBody>
      </p:sp>
    </p:spTree>
    <p:extLst>
      <p:ext uri="{BB962C8B-B14F-4D97-AF65-F5344CB8AC3E}">
        <p14:creationId xmlns:p14="http://schemas.microsoft.com/office/powerpoint/2010/main" val="2033304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C61097-487C-44A0-9CF0-766FD7449760}" type="datetimeFigureOut">
              <a:rPr lang="en-GB" smtClean="0"/>
              <a:t>21/05/2020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621C88-5AD6-4DB9-8864-EB722631D38E}" type="slidenum">
              <a:rPr lang="en-GB" smtClean="0"/>
              <a:t>‹#›</a:t>
            </a:fld>
            <a:endParaRPr lang="en-GB"/>
          </a:p>
        </p:txBody>
      </p:sp>
    </p:spTree>
    <p:extLst>
      <p:ext uri="{BB962C8B-B14F-4D97-AF65-F5344CB8AC3E}">
        <p14:creationId xmlns:p14="http://schemas.microsoft.com/office/powerpoint/2010/main" val="13917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hyperlink" Target="https://www.abc.net.au/news/2016-03-17/quiz-what-does-six-teaspoons-of-sugar-look-like/7086790?nw=0"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0QRmJQoI-xU"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3371" y="-147637"/>
            <a:ext cx="9144000" cy="2387600"/>
          </a:xfrm>
        </p:spPr>
        <p:txBody>
          <a:bodyPr/>
          <a:lstStyle/>
          <a:p>
            <a:r>
              <a:rPr lang="en-GB" u="sng" dirty="0" smtClean="0">
                <a:latin typeface="Arial" panose="020B0604020202020204" pitchFamily="34" charset="0"/>
                <a:cs typeface="Arial" panose="020B0604020202020204" pitchFamily="34" charset="0"/>
              </a:rPr>
              <a:t>Why is it important to know all about sugar?</a:t>
            </a:r>
            <a:endParaRPr lang="en-GB" u="sng"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0537371" y="9201650"/>
            <a:ext cx="3810645" cy="761023"/>
          </a:xfrm>
        </p:spPr>
        <p:txBody>
          <a:bodyPr/>
          <a:lstStyle/>
          <a:p>
            <a:r>
              <a:rPr lang="en-GB" dirty="0" smtClean="0"/>
              <a:t>Get a kilo bag of sugar </a:t>
            </a:r>
            <a:endParaRPr lang="en-GB" dirty="0"/>
          </a:p>
        </p:txBody>
      </p:sp>
      <p:pic>
        <p:nvPicPr>
          <p:cNvPr id="1026" name="Picture 2" descr="Granulated Sugar 1Kg - Tesco Grocer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546" y="2000750"/>
            <a:ext cx="2364060" cy="23640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2968" y="4364810"/>
            <a:ext cx="12303369" cy="1754326"/>
          </a:xfrm>
          <a:prstGeom prst="rect">
            <a:avLst/>
          </a:prstGeom>
          <a:noFill/>
        </p:spPr>
        <p:txBody>
          <a:bodyPr wrap="none" lIns="91440" tIns="45720" rIns="91440" bIns="45720">
            <a:spAutoFit/>
          </a:bodyPr>
          <a:lstStyle/>
          <a:p>
            <a:pPr algn="ctr"/>
            <a:r>
              <a:rPr lang="en-US" sz="5400" b="1" cap="none" spc="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Estimate… how many sugar crystals </a:t>
            </a:r>
          </a:p>
          <a:p>
            <a:pPr algn="ctr"/>
            <a:r>
              <a:rPr lang="en-US" sz="54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a</a:t>
            </a:r>
            <a:r>
              <a:rPr lang="en-US" sz="5400" b="1"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re there </a:t>
            </a:r>
            <a:r>
              <a:rPr lang="en-US" sz="5400" b="1" cap="none" spc="0" dirty="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in a kilo bag of sugar?</a:t>
            </a:r>
            <a:endParaRPr lang="en-US" sz="5400" b="1" cap="none" spc="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endParaRPr>
          </a:p>
        </p:txBody>
      </p:sp>
      <p:sp>
        <p:nvSpPr>
          <p:cNvPr id="5" name="Rectangle 4"/>
          <p:cNvSpPr/>
          <p:nvPr/>
        </p:nvSpPr>
        <p:spPr>
          <a:xfrm>
            <a:off x="-122470" y="0"/>
            <a:ext cx="2031326" cy="923330"/>
          </a:xfrm>
          <a:prstGeom prst="rect">
            <a:avLst/>
          </a:prstGeom>
          <a:noFill/>
        </p:spPr>
        <p:txBody>
          <a:bodyPr wrap="none" lIns="91440" tIns="45720" rIns="91440" bIns="45720">
            <a:spAutoFit/>
          </a:bodyPr>
          <a:lstStyle/>
          <a:p>
            <a:pPr algn="ctr"/>
            <a:r>
              <a:rPr lang="en-U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Day 3</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9394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barn(inVertical)">
                                      <p:cBhvr>
                                        <p:cTn id="13" dur="500"/>
                                        <p:tgtEl>
                                          <p:spTgt spid="102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5600" y="276224"/>
            <a:ext cx="11379200" cy="5400675"/>
          </a:xfrm>
        </p:spPr>
        <p:txBody>
          <a:bodyPr/>
          <a:lstStyle/>
          <a:p>
            <a:r>
              <a:rPr lang="en-GB" dirty="0" smtClean="0">
                <a:latin typeface="Arial" panose="020B0604020202020204" pitchFamily="34" charset="0"/>
                <a:cs typeface="Arial" panose="020B0604020202020204" pitchFamily="34" charset="0"/>
              </a:rPr>
              <a:t>Now transfer </a:t>
            </a:r>
            <a:r>
              <a:rPr lang="en-GB" sz="4400" dirty="0" smtClean="0">
                <a:latin typeface="Arial" panose="020B0604020202020204" pitchFamily="34" charset="0"/>
                <a:cs typeface="Arial" panose="020B0604020202020204" pitchFamily="34" charset="0"/>
              </a:rPr>
              <a:t>21</a:t>
            </a:r>
            <a:r>
              <a:rPr lang="en-GB" dirty="0" smtClean="0">
                <a:latin typeface="Arial" panose="020B0604020202020204" pitchFamily="34" charset="0"/>
                <a:cs typeface="Arial" panose="020B0604020202020204" pitchFamily="34" charset="0"/>
              </a:rPr>
              <a:t> teaspoons of sugar from the bowl into a smaller cup or mug. </a:t>
            </a:r>
          </a:p>
          <a:p>
            <a:r>
              <a:rPr lang="en-GB" dirty="0" smtClean="0">
                <a:latin typeface="Arial" panose="020B0604020202020204" pitchFamily="34" charset="0"/>
                <a:cs typeface="Arial" panose="020B0604020202020204" pitchFamily="34" charset="0"/>
              </a:rPr>
              <a:t>This is how many teaspoons of sugar, children aged between 4 and 8 years, </a:t>
            </a:r>
            <a:r>
              <a:rPr lang="en-GB" b="1" u="sng" dirty="0" smtClean="0">
                <a:solidFill>
                  <a:srgbClr val="FF0000"/>
                </a:solidFill>
                <a:latin typeface="Arial" panose="020B0604020202020204" pitchFamily="34" charset="0"/>
                <a:cs typeface="Arial" panose="020B0604020202020204" pitchFamily="34" charset="0"/>
              </a:rPr>
              <a:t>add</a:t>
            </a:r>
            <a:r>
              <a:rPr lang="en-GB" dirty="0" smtClean="0">
                <a:latin typeface="Arial" panose="020B0604020202020204" pitchFamily="34" charset="0"/>
                <a:cs typeface="Arial" panose="020B0604020202020204" pitchFamily="34" charset="0"/>
              </a:rPr>
              <a:t> to what they eat on </a:t>
            </a:r>
            <a:r>
              <a:rPr lang="en-GB" b="1" u="sng" dirty="0" smtClean="0">
                <a:solidFill>
                  <a:srgbClr val="FF0000"/>
                </a:solidFill>
                <a:latin typeface="Arial" panose="020B0604020202020204" pitchFamily="34" charset="0"/>
                <a:cs typeface="Arial" panose="020B0604020202020204" pitchFamily="34" charset="0"/>
              </a:rPr>
              <a:t>average every day. </a:t>
            </a:r>
          </a:p>
          <a:p>
            <a:r>
              <a:rPr lang="en-GB" dirty="0" smtClean="0">
                <a:latin typeface="Arial" panose="020B0604020202020204" pitchFamily="34" charset="0"/>
                <a:cs typeface="Arial" panose="020B0604020202020204" pitchFamily="34" charset="0"/>
              </a:rPr>
              <a:t>Did you expect that? </a:t>
            </a:r>
          </a:p>
          <a:p>
            <a:r>
              <a:rPr lang="en-GB" dirty="0" smtClean="0">
                <a:latin typeface="Arial" panose="020B0604020202020204" pitchFamily="34" charset="0"/>
                <a:cs typeface="Arial" panose="020B0604020202020204" pitchFamily="34" charset="0"/>
              </a:rPr>
              <a:t>It is very important to stress at this point that it is </a:t>
            </a:r>
            <a:r>
              <a:rPr lang="en-GB" b="1" dirty="0" smtClean="0">
                <a:latin typeface="Arial" panose="020B0604020202020204" pitchFamily="34" charset="0"/>
                <a:cs typeface="Arial" panose="020B0604020202020204" pitchFamily="34" charset="0"/>
              </a:rPr>
              <a:t>essential</a:t>
            </a:r>
            <a:r>
              <a:rPr lang="en-GB" dirty="0" smtClean="0">
                <a:latin typeface="Arial" panose="020B0604020202020204" pitchFamily="34" charset="0"/>
                <a:cs typeface="Arial" panose="020B0604020202020204" pitchFamily="34" charset="0"/>
              </a:rPr>
              <a:t> to have some sugar in our diet because cells of the body would die without it and we can get this amount from sugars found naturally in fresh fruit, vegetables or milk. </a:t>
            </a:r>
          </a:p>
          <a:p>
            <a:r>
              <a:rPr lang="en-GB" dirty="0" smtClean="0">
                <a:latin typeface="Arial" panose="020B0604020202020204" pitchFamily="34" charset="0"/>
                <a:cs typeface="Arial" panose="020B0604020202020204" pitchFamily="34" charset="0"/>
              </a:rPr>
              <a:t>So, where does the remainder of this added sugar come from?</a:t>
            </a:r>
          </a:p>
          <a:p>
            <a:endParaRPr lang="en-GB" dirty="0"/>
          </a:p>
        </p:txBody>
      </p:sp>
    </p:spTree>
    <p:extLst>
      <p:ext uri="{BB962C8B-B14F-4D97-AF65-F5344CB8AC3E}">
        <p14:creationId xmlns:p14="http://schemas.microsoft.com/office/powerpoint/2010/main" val="1515817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rotWithShape="1">
          <a:blip r:embed="rId2"/>
          <a:srcRect l="31899" t="18982" r="16822" b="15592"/>
          <a:stretch/>
        </p:blipFill>
        <p:spPr>
          <a:xfrm>
            <a:off x="1254642" y="0"/>
            <a:ext cx="9377916" cy="6730410"/>
          </a:xfrm>
          <a:prstGeom prst="rect">
            <a:avLst/>
          </a:prstGeom>
        </p:spPr>
      </p:pic>
    </p:spTree>
    <p:extLst>
      <p:ext uri="{BB962C8B-B14F-4D97-AF65-F5344CB8AC3E}">
        <p14:creationId xmlns:p14="http://schemas.microsoft.com/office/powerpoint/2010/main" val="9920085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Task: Estimate how many teaspoons of sugar!</a:t>
            </a:r>
            <a:endParaRPr lang="en-GB" dirty="0"/>
          </a:p>
        </p:txBody>
      </p:sp>
      <p:pic>
        <p:nvPicPr>
          <p:cNvPr id="3074" name="Picture 2" descr="Jam Doughnut Photograph by Cordelia Molloy/science Photo Librar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375" y="1433513"/>
            <a:ext cx="3209925" cy="24538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9065684" y="1690688"/>
            <a:ext cx="2605616" cy="1954212"/>
          </a:xfrm>
          <a:prstGeom prst="rect">
            <a:avLst/>
          </a:prstGeom>
        </p:spPr>
      </p:pic>
      <p:pic>
        <p:nvPicPr>
          <p:cNvPr id="3076" name="Picture 4" descr="Chocolate Chip Muffins - Handle the Hea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8884" y="4231811"/>
            <a:ext cx="2336800" cy="2336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stretch>
            <a:fillRect/>
          </a:stretch>
        </p:blipFill>
        <p:spPr>
          <a:xfrm>
            <a:off x="1992136" y="4562010"/>
            <a:ext cx="3570464" cy="2006601"/>
          </a:xfrm>
          <a:prstGeom prst="rect">
            <a:avLst/>
          </a:prstGeom>
        </p:spPr>
      </p:pic>
    </p:spTree>
    <p:extLst>
      <p:ext uri="{BB962C8B-B14F-4D97-AF65-F5344CB8AC3E}">
        <p14:creationId xmlns:p14="http://schemas.microsoft.com/office/powerpoint/2010/main" val="4038788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6"/>
                                        </p:tgtEl>
                                        <p:attrNameLst>
                                          <p:attrName>style.visibility</p:attrName>
                                        </p:attrNameLst>
                                      </p:cBhvr>
                                      <p:to>
                                        <p:strVal val="visible"/>
                                      </p:to>
                                    </p:set>
                                    <p:animEffect transition="in" filter="barn(inVertical)">
                                      <p:cBhvr>
                                        <p:cTn id="22" dur="500"/>
                                        <p:tgtEl>
                                          <p:spTgt spid="307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Answers to how many teaspoons of sugar!</a:t>
            </a:r>
            <a:endParaRPr lang="en-GB" dirty="0"/>
          </a:p>
        </p:txBody>
      </p:sp>
      <p:pic>
        <p:nvPicPr>
          <p:cNvPr id="3074" name="Picture 2" descr="Jam Doughnut Photograph by Cordelia Molloy/science Photo Librar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375" y="1433513"/>
            <a:ext cx="3209925" cy="24538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9065684" y="1690688"/>
            <a:ext cx="2605616" cy="1954212"/>
          </a:xfrm>
          <a:prstGeom prst="rect">
            <a:avLst/>
          </a:prstGeom>
        </p:spPr>
      </p:pic>
      <p:pic>
        <p:nvPicPr>
          <p:cNvPr id="3076" name="Picture 4" descr="Chocolate Chip Muffins - Handle the Hea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8884" y="4231811"/>
            <a:ext cx="2336800" cy="2336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stretch>
            <a:fillRect/>
          </a:stretch>
        </p:blipFill>
        <p:spPr>
          <a:xfrm>
            <a:off x="1992136" y="4562010"/>
            <a:ext cx="3570464" cy="2006601"/>
          </a:xfrm>
          <a:prstGeom prst="rect">
            <a:avLst/>
          </a:prstGeom>
        </p:spPr>
      </p:pic>
      <p:sp>
        <p:nvSpPr>
          <p:cNvPr id="3" name="Rectangle 2"/>
          <p:cNvSpPr/>
          <p:nvPr/>
        </p:nvSpPr>
        <p:spPr>
          <a:xfrm>
            <a:off x="6439540" y="6186023"/>
            <a:ext cx="3119380" cy="523220"/>
          </a:xfrm>
          <a:prstGeom prst="rect">
            <a:avLst/>
          </a:prstGeom>
          <a:noFill/>
        </p:spPr>
        <p:txBody>
          <a:bodyPr wrap="none" lIns="91440" tIns="45720" rIns="91440" bIns="45720">
            <a:spAutoFit/>
          </a:bodyPr>
          <a:lstStyle/>
          <a:p>
            <a:pPr algn="ctr"/>
            <a:r>
              <a:rPr lang="en-US"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Almost 5 teaspoons</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8" name="Rectangle 7"/>
          <p:cNvSpPr/>
          <p:nvPr/>
        </p:nvSpPr>
        <p:spPr>
          <a:xfrm>
            <a:off x="2006469" y="6235425"/>
            <a:ext cx="3541803" cy="523220"/>
          </a:xfrm>
          <a:prstGeom prst="rect">
            <a:avLst/>
          </a:prstGeom>
          <a:noFill/>
        </p:spPr>
        <p:txBody>
          <a:bodyPr wrap="none" lIns="91440" tIns="45720" rIns="91440" bIns="45720">
            <a:spAutoFit/>
          </a:bodyPr>
          <a:lstStyle/>
          <a:p>
            <a:pPr algn="ctr"/>
            <a:r>
              <a:rPr lang="en-US"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4 and a half teaspoons</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9" name="Rectangle 8"/>
          <p:cNvSpPr/>
          <p:nvPr/>
        </p:nvSpPr>
        <p:spPr>
          <a:xfrm>
            <a:off x="40438" y="3459120"/>
            <a:ext cx="3541803" cy="523220"/>
          </a:xfrm>
          <a:prstGeom prst="rect">
            <a:avLst/>
          </a:prstGeom>
          <a:noFill/>
        </p:spPr>
        <p:txBody>
          <a:bodyPr wrap="none" lIns="91440" tIns="45720" rIns="91440" bIns="45720">
            <a:spAutoFit/>
          </a:bodyPr>
          <a:lstStyle/>
          <a:p>
            <a:pPr algn="ctr"/>
            <a:r>
              <a:rPr lang="en-US"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3 and a half teaspoons</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10" name="Rectangle 9"/>
          <p:cNvSpPr/>
          <p:nvPr/>
        </p:nvSpPr>
        <p:spPr>
          <a:xfrm>
            <a:off x="8597590" y="3364103"/>
            <a:ext cx="3541802" cy="954107"/>
          </a:xfrm>
          <a:prstGeom prst="rect">
            <a:avLst/>
          </a:prstGeom>
          <a:noFill/>
        </p:spPr>
        <p:txBody>
          <a:bodyPr wrap="none" lIns="91440" tIns="45720" rIns="91440" bIns="45720">
            <a:spAutoFit/>
          </a:bodyPr>
          <a:lstStyle/>
          <a:p>
            <a:pPr algn="ctr"/>
            <a:r>
              <a:rPr lang="en-US"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2</a:t>
            </a:r>
            <a:r>
              <a:rPr lang="en-US" sz="2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and a half teaspoons</a:t>
            </a:r>
          </a:p>
          <a:p>
            <a:pPr algn="ctr"/>
            <a:r>
              <a:rPr lang="en-US" sz="2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For every 100g</a:t>
            </a:r>
            <a:endPar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567354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25725"/>
            <a:ext cx="10515600" cy="1325563"/>
          </a:xfrm>
        </p:spPr>
        <p:txBody>
          <a:bodyPr>
            <a:normAutofit fontScale="90000"/>
          </a:bodyPr>
          <a:lstStyle/>
          <a:p>
            <a:pPr algn="ctr"/>
            <a:r>
              <a:rPr lang="en-GB" dirty="0" smtClean="0">
                <a:latin typeface="Arial" panose="020B0604020202020204" pitchFamily="34" charset="0"/>
                <a:cs typeface="Arial" panose="020B0604020202020204" pitchFamily="34" charset="0"/>
              </a:rPr>
              <a:t>Task: How much can you have until you have six teaspoons of sugar?</a:t>
            </a:r>
            <a:br>
              <a:rPr lang="en-GB" dirty="0" smtClean="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hlinkClick r:id="rId2"/>
              </a:rPr>
              <a:t>https://www.abc.net.au/news/2016-03-17/quiz-what-does-six-teaspoons-of-sugar-look-like/7086790?nw=0</a:t>
            </a:r>
            <a:r>
              <a:rPr lang="en-GB" dirty="0" smtClean="0">
                <a:latin typeface="Arial" panose="020B0604020202020204" pitchFamily="34" charset="0"/>
                <a:cs typeface="Arial" panose="020B0604020202020204" pitchFamily="34" charset="0"/>
              </a:rPr>
              <a:t> </a:t>
            </a:r>
            <a:br>
              <a:rPr lang="en-GB" dirty="0" smtClean="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Ask an adult first.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This activity just makes you aware of how much sugar is in foods. Remember our bodies need some sugar.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1369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Day 5 </a:t>
            </a:r>
            <a:endParaRPr lang="en-GB" dirty="0"/>
          </a:p>
        </p:txBody>
      </p:sp>
      <p:sp>
        <p:nvSpPr>
          <p:cNvPr id="3" name="Content Placeholder 2"/>
          <p:cNvSpPr>
            <a:spLocks noGrp="1"/>
          </p:cNvSpPr>
          <p:nvPr>
            <p:ph idx="1"/>
          </p:nvPr>
        </p:nvSpPr>
        <p:spPr>
          <a:xfrm>
            <a:off x="838200" y="1390196"/>
            <a:ext cx="10515600" cy="4351338"/>
          </a:xfrm>
        </p:spPr>
        <p:txBody>
          <a:bodyPr>
            <a:normAutofit/>
          </a:bodyPr>
          <a:lstStyle/>
          <a:p>
            <a:pPr marL="0" indent="0">
              <a:buNone/>
            </a:pPr>
            <a:r>
              <a:rPr lang="en-GB" dirty="0" smtClean="0"/>
              <a:t>Most doctors </a:t>
            </a:r>
            <a:r>
              <a:rPr lang="en-GB" dirty="0"/>
              <a:t>agree that it is best for children aged between 4 and 8 years not to add more </a:t>
            </a:r>
            <a:r>
              <a:rPr lang="en-GB" dirty="0" smtClean="0"/>
              <a:t>than 4–6 </a:t>
            </a:r>
            <a:r>
              <a:rPr lang="en-GB" dirty="0"/>
              <a:t>teaspoons of sugar to their diet each day – especially as refined added sugar has </a:t>
            </a:r>
            <a:r>
              <a:rPr lang="en-GB" dirty="0" smtClean="0"/>
              <a:t>no nutritional </a:t>
            </a:r>
            <a:r>
              <a:rPr lang="en-GB" dirty="0"/>
              <a:t>value as it’s without vitamins or minerals. This can be difficult of course </a:t>
            </a:r>
            <a:r>
              <a:rPr lang="en-GB" dirty="0" smtClean="0"/>
              <a:t>because we </a:t>
            </a:r>
            <a:r>
              <a:rPr lang="en-GB" dirty="0"/>
              <a:t>are often not aware of the sugar </a:t>
            </a:r>
            <a:r>
              <a:rPr lang="en-GB" sz="4800" b="1" u="sng" dirty="0"/>
              <a:t>‘hidden’ </a:t>
            </a:r>
            <a:r>
              <a:rPr lang="en-GB" dirty="0"/>
              <a:t>in the food we eat</a:t>
            </a:r>
            <a:r>
              <a:rPr lang="en-GB" dirty="0" smtClean="0"/>
              <a:t>.</a:t>
            </a:r>
          </a:p>
          <a:p>
            <a:pPr marL="0" indent="0">
              <a:buNone/>
            </a:pPr>
            <a:endParaRPr lang="en-GB" dirty="0"/>
          </a:p>
          <a:p>
            <a:pPr marL="0" indent="0">
              <a:buNone/>
            </a:pPr>
            <a:endParaRPr lang="en-GB" dirty="0" smtClean="0"/>
          </a:p>
        </p:txBody>
      </p:sp>
      <p:pic>
        <p:nvPicPr>
          <p:cNvPr id="4" name="Picture 3"/>
          <p:cNvPicPr>
            <a:picLocks noChangeAspect="1"/>
          </p:cNvPicPr>
          <p:nvPr/>
        </p:nvPicPr>
        <p:blipFill>
          <a:blip r:embed="rId2"/>
          <a:stretch>
            <a:fillRect/>
          </a:stretch>
        </p:blipFill>
        <p:spPr>
          <a:xfrm>
            <a:off x="4777196" y="4058195"/>
            <a:ext cx="3025599" cy="2283958"/>
          </a:xfrm>
          <a:prstGeom prst="rect">
            <a:avLst/>
          </a:prstGeom>
        </p:spPr>
      </p:pic>
    </p:spTree>
    <p:extLst>
      <p:ext uri="{BB962C8B-B14F-4D97-AF65-F5344CB8AC3E}">
        <p14:creationId xmlns:p14="http://schemas.microsoft.com/office/powerpoint/2010/main" val="7918438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935" y="801060"/>
            <a:ext cx="10515600" cy="5302028"/>
          </a:xfrm>
        </p:spPr>
        <p:txBody>
          <a:bodyPr>
            <a:noAutofit/>
          </a:bodyPr>
          <a:lstStyle/>
          <a:p>
            <a:r>
              <a:rPr lang="en-GB" sz="3600" b="1" dirty="0" smtClean="0">
                <a:latin typeface="Arial" panose="020B0604020202020204" pitchFamily="34" charset="0"/>
                <a:cs typeface="Arial" panose="020B0604020202020204" pitchFamily="34" charset="0"/>
              </a:rPr>
              <a:t>Task: </a:t>
            </a:r>
            <a:r>
              <a:rPr lang="en-GB" sz="2800" dirty="0" smtClean="0">
                <a:latin typeface="Arial" panose="020B0604020202020204" pitchFamily="34" charset="0"/>
                <a:cs typeface="Arial" panose="020B0604020202020204" pitchFamily="34" charset="0"/>
              </a:rPr>
              <a:t>To create a healthy </a:t>
            </a:r>
            <a:r>
              <a:rPr lang="en-GB" sz="2800" dirty="0" smtClean="0">
                <a:latin typeface="Arial" panose="020B0604020202020204" pitchFamily="34" charset="0"/>
                <a:cs typeface="Arial" panose="020B0604020202020204" pitchFamily="34" charset="0"/>
              </a:rPr>
              <a:t>lunch or dinner </a:t>
            </a:r>
            <a:r>
              <a:rPr lang="en-GB" sz="2800" dirty="0" smtClean="0">
                <a:latin typeface="Arial" panose="020B0604020202020204" pitchFamily="34" charset="0"/>
                <a:cs typeface="Arial" panose="020B0604020202020204" pitchFamily="34" charset="0"/>
              </a:rPr>
              <a:t>with a sweet treat for someone that you care about. Remind yourself of how much sugar they should have in their daily limit, from the previous slide. </a:t>
            </a:r>
            <a:br>
              <a:rPr lang="en-GB" sz="2800" dirty="0" smtClean="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
            </a:r>
            <a:br>
              <a:rPr lang="en-GB" sz="2800" dirty="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You might like to draw your </a:t>
            </a:r>
            <a:r>
              <a:rPr lang="en-GB" sz="2800" dirty="0" smtClean="0">
                <a:latin typeface="Arial" panose="020B0604020202020204" pitchFamily="34" charset="0"/>
                <a:cs typeface="Arial" panose="020B0604020202020204" pitchFamily="34" charset="0"/>
              </a:rPr>
              <a:t>lunch/dinner </a:t>
            </a:r>
            <a:r>
              <a:rPr lang="en-GB" sz="2800" dirty="0" smtClean="0">
                <a:latin typeface="Arial" panose="020B0604020202020204" pitchFamily="34" charset="0"/>
                <a:cs typeface="Arial" panose="020B0604020202020204" pitchFamily="34" charset="0"/>
              </a:rPr>
              <a:t>and/or write a menu like in a restaurant!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Make good choices! </a:t>
            </a:r>
            <a:r>
              <a:rPr lang="en-GB" sz="2800" dirty="0" smtClean="0">
                <a:latin typeface="Arial" panose="020B0604020202020204" pitchFamily="34" charset="0"/>
                <a:cs typeface="Arial" panose="020B0604020202020204" pitchFamily="34" charset="0"/>
                <a:sym typeface="Wingdings" panose="05000000000000000000" pitchFamily="2" charset="2"/>
              </a:rPr>
              <a:t> </a:t>
            </a: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
            </a:r>
            <a:br>
              <a:rPr lang="en-GB" sz="2800" dirty="0">
                <a:latin typeface="Arial" panose="020B0604020202020204" pitchFamily="34" charset="0"/>
                <a:cs typeface="Arial" panose="020B0604020202020204" pitchFamily="34" charset="0"/>
              </a:rPr>
            </a:br>
            <a:endParaRPr lang="en-GB" sz="2800" dirty="0">
              <a:latin typeface="Arial" panose="020B0604020202020204" pitchFamily="34" charset="0"/>
              <a:cs typeface="Arial" panose="020B0604020202020204" pitchFamily="34" charset="0"/>
            </a:endParaRPr>
          </a:p>
        </p:txBody>
      </p:sp>
      <p:pic>
        <p:nvPicPr>
          <p:cNvPr id="4100" name="Picture 4" descr="Foods For Diabetes - What Food Can/Should I Ea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34198" y="3452074"/>
            <a:ext cx="4756890" cy="3176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99515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2207" y="186035"/>
            <a:ext cx="11894602" cy="5201424"/>
          </a:xfrm>
          <a:prstGeom prst="rect">
            <a:avLst/>
          </a:prstGeom>
          <a:noFill/>
        </p:spPr>
        <p:txBody>
          <a:bodyPr wrap="none" lIns="91440" tIns="45720" rIns="91440" bIns="45720">
            <a:spAutoFit/>
          </a:bodyPr>
          <a:lstStyle/>
          <a:p>
            <a:pPr algn="ctr"/>
            <a:r>
              <a:rPr lang="en-US" sz="166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5 million in </a:t>
            </a:r>
          </a:p>
          <a:p>
            <a:pPr algn="ctr"/>
            <a:r>
              <a:rPr lang="en-US" sz="166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one kilo!</a:t>
            </a:r>
            <a:endParaRPr lang="en-US" sz="166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098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600" dirty="0" smtClean="0">
                <a:latin typeface="Arial" panose="020B0604020202020204" pitchFamily="34" charset="0"/>
                <a:cs typeface="Arial" panose="020B0604020202020204" pitchFamily="34" charset="0"/>
              </a:rPr>
              <a:t>So…</a:t>
            </a:r>
            <a:endParaRPr lang="en-GB" sz="6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r>
              <a:rPr lang="en-GB" sz="4400" dirty="0" smtClean="0">
                <a:latin typeface="Arial" panose="020B0604020202020204" pitchFamily="34" charset="0"/>
                <a:cs typeface="Arial" panose="020B0604020202020204" pitchFamily="34" charset="0"/>
              </a:rPr>
              <a:t>How many sugar crystals in… </a:t>
            </a:r>
          </a:p>
          <a:p>
            <a:pPr marL="0" indent="0">
              <a:buNone/>
            </a:pPr>
            <a:r>
              <a:rPr lang="en-GB" sz="4400" dirty="0" smtClean="0">
                <a:latin typeface="Arial" panose="020B0604020202020204" pitchFamily="34" charset="0"/>
                <a:cs typeface="Arial" panose="020B0604020202020204" pitchFamily="34" charset="0"/>
              </a:rPr>
              <a:t>2 bags?</a:t>
            </a:r>
          </a:p>
          <a:p>
            <a:pPr marL="0" indent="0">
              <a:buNone/>
            </a:pPr>
            <a:r>
              <a:rPr lang="en-GB" sz="4400" dirty="0" smtClean="0">
                <a:latin typeface="Arial" panose="020B0604020202020204" pitchFamily="34" charset="0"/>
                <a:cs typeface="Arial" panose="020B0604020202020204" pitchFamily="34" charset="0"/>
              </a:rPr>
              <a:t>3 bags?</a:t>
            </a:r>
          </a:p>
          <a:p>
            <a:pPr marL="0" indent="0">
              <a:buNone/>
            </a:pPr>
            <a:r>
              <a:rPr lang="en-GB" sz="4400" dirty="0" smtClean="0">
                <a:latin typeface="Arial" panose="020B0604020202020204" pitchFamily="34" charset="0"/>
                <a:cs typeface="Arial" panose="020B0604020202020204" pitchFamily="34" charset="0"/>
              </a:rPr>
              <a:t>10 bags? </a:t>
            </a:r>
            <a:endParaRPr lang="en-GB"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2509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847725"/>
            <a:ext cx="10515600" cy="1325563"/>
          </a:xfrm>
        </p:spPr>
        <p:txBody>
          <a:bodyPr>
            <a:noAutofit/>
          </a:bodyPr>
          <a:lstStyle/>
          <a:p>
            <a:pPr algn="ctr"/>
            <a:r>
              <a:rPr lang="en-GB" sz="6600" dirty="0" smtClean="0">
                <a:latin typeface="Arial" panose="020B0604020202020204" pitchFamily="34" charset="0"/>
                <a:cs typeface="Arial" panose="020B0604020202020204" pitchFamily="34" charset="0"/>
              </a:rPr>
              <a:t>Where does sugar come from? </a:t>
            </a:r>
            <a:endParaRPr lang="en-GB" sz="66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71450" y="1785937"/>
            <a:ext cx="2705100" cy="1685925"/>
          </a:xfrm>
          <a:prstGeom prst="rect">
            <a:avLst/>
          </a:prstGeom>
        </p:spPr>
      </p:pic>
      <p:pic>
        <p:nvPicPr>
          <p:cNvPr id="5" name="Picture 4"/>
          <p:cNvPicPr>
            <a:picLocks noChangeAspect="1"/>
          </p:cNvPicPr>
          <p:nvPr/>
        </p:nvPicPr>
        <p:blipFill>
          <a:blip r:embed="rId3"/>
          <a:stretch>
            <a:fillRect/>
          </a:stretch>
        </p:blipFill>
        <p:spPr>
          <a:xfrm>
            <a:off x="9753600" y="1785937"/>
            <a:ext cx="1828800" cy="2438400"/>
          </a:xfrm>
          <a:prstGeom prst="rect">
            <a:avLst/>
          </a:prstGeom>
        </p:spPr>
      </p:pic>
      <p:pic>
        <p:nvPicPr>
          <p:cNvPr id="7" name="Picture 6"/>
          <p:cNvPicPr>
            <a:picLocks noChangeAspect="1"/>
          </p:cNvPicPr>
          <p:nvPr/>
        </p:nvPicPr>
        <p:blipFill>
          <a:blip r:embed="rId4"/>
          <a:stretch>
            <a:fillRect/>
          </a:stretch>
        </p:blipFill>
        <p:spPr>
          <a:xfrm>
            <a:off x="3621454" y="5241329"/>
            <a:ext cx="3495675" cy="1304925"/>
          </a:xfrm>
          <a:prstGeom prst="rect">
            <a:avLst/>
          </a:prstGeom>
        </p:spPr>
      </p:pic>
      <p:sp>
        <p:nvSpPr>
          <p:cNvPr id="8" name="Rectangle 7"/>
          <p:cNvSpPr/>
          <p:nvPr/>
        </p:nvSpPr>
        <p:spPr>
          <a:xfrm>
            <a:off x="-44827" y="3471862"/>
            <a:ext cx="3608681" cy="923330"/>
          </a:xfrm>
          <a:prstGeom prst="rect">
            <a:avLst/>
          </a:prstGeom>
          <a:noFill/>
        </p:spPr>
        <p:txBody>
          <a:bodyPr wrap="none" lIns="91440" tIns="45720" rIns="91440" bIns="45720">
            <a:spAutoFit/>
          </a:bodyPr>
          <a:lstStyle/>
          <a:p>
            <a:pPr algn="ctr"/>
            <a:r>
              <a:rPr lang="en-U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On a tree?</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9" name="Rectangle 8"/>
          <p:cNvSpPr/>
          <p:nvPr/>
        </p:nvSpPr>
        <p:spPr>
          <a:xfrm>
            <a:off x="7949587" y="4144267"/>
            <a:ext cx="3993402" cy="923330"/>
          </a:xfrm>
          <a:prstGeom prst="rect">
            <a:avLst/>
          </a:prstGeom>
          <a:noFill/>
        </p:spPr>
        <p:txBody>
          <a:bodyPr wrap="none" lIns="91440" tIns="45720" rIns="91440" bIns="45720">
            <a:spAutoFit/>
          </a:bodyPr>
          <a:lstStyle/>
          <a:p>
            <a:pPr algn="ctr"/>
            <a:r>
              <a:rPr lang="en-U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On a bush?</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10" name="Rectangle 9"/>
          <p:cNvSpPr/>
          <p:nvPr/>
        </p:nvSpPr>
        <p:spPr>
          <a:xfrm>
            <a:off x="6869978" y="5622924"/>
            <a:ext cx="4993675" cy="923330"/>
          </a:xfrm>
          <a:prstGeom prst="rect">
            <a:avLst/>
          </a:prstGeom>
          <a:noFill/>
        </p:spPr>
        <p:txBody>
          <a:bodyPr wrap="none" lIns="91440" tIns="45720" rIns="91440" bIns="45720">
            <a:spAutoFit/>
          </a:bodyPr>
          <a:lstStyle/>
          <a:p>
            <a:pPr algn="ctr"/>
            <a:r>
              <a:rPr lang="en-U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Underground?</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9597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936625"/>
            <a:ext cx="10515600" cy="1325563"/>
          </a:xfrm>
        </p:spPr>
        <p:txBody>
          <a:bodyPr>
            <a:normAutofit fontScale="90000"/>
          </a:bodyPr>
          <a:lstStyle/>
          <a:p>
            <a:r>
              <a:rPr lang="en-GB" dirty="0" smtClean="0">
                <a:latin typeface="Arial" panose="020B0604020202020204" pitchFamily="34" charset="0"/>
                <a:cs typeface="Arial" panose="020B0604020202020204" pitchFamily="34" charset="0"/>
              </a:rPr>
              <a:t>Do you know what this</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is? </a:t>
            </a:r>
            <a:br>
              <a:rPr lang="en-GB" dirty="0" smtClean="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Just think for a moment!</a:t>
            </a:r>
            <a:endParaRPr lang="en-GB"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srcRect l="36459" t="20741" r="37431" b="13210"/>
          <a:stretch/>
        </p:blipFill>
        <p:spPr>
          <a:xfrm>
            <a:off x="7099300" y="0"/>
            <a:ext cx="4775200" cy="6794500"/>
          </a:xfrm>
          <a:prstGeom prst="rect">
            <a:avLst/>
          </a:prstGeom>
        </p:spPr>
      </p:pic>
    </p:spTree>
    <p:extLst>
      <p:ext uri="{BB962C8B-B14F-4D97-AF65-F5344CB8AC3E}">
        <p14:creationId xmlns:p14="http://schemas.microsoft.com/office/powerpoint/2010/main" val="2897909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2486025"/>
            <a:ext cx="10515600" cy="1325563"/>
          </a:xfrm>
        </p:spPr>
        <p:txBody>
          <a:bodyPr>
            <a:noAutofit/>
          </a:bodyPr>
          <a:lstStyle/>
          <a:p>
            <a:r>
              <a:rPr lang="en-GB" sz="4800" dirty="0" smtClean="0">
                <a:latin typeface="Arial" panose="020B0604020202020204" pitchFamily="34" charset="0"/>
                <a:cs typeface="Arial" panose="020B0604020202020204" pitchFamily="34" charset="0"/>
              </a:rPr>
              <a:t>It’s a sugar beet!</a:t>
            </a:r>
            <a:r>
              <a:rPr lang="en-GB" sz="3200" dirty="0" smtClean="0">
                <a:latin typeface="Arial" panose="020B0604020202020204" pitchFamily="34" charset="0"/>
                <a:cs typeface="Arial" panose="020B0604020202020204" pitchFamily="34" charset="0"/>
              </a:rPr>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Sugar is </a:t>
            </a:r>
            <a:r>
              <a:rPr lang="en-GB" sz="3200" dirty="0" smtClean="0">
                <a:latin typeface="Arial" panose="020B0604020202020204" pitchFamily="34" charset="0"/>
                <a:cs typeface="Arial" panose="020B0604020202020204" pitchFamily="34" charset="0"/>
              </a:rPr>
              <a:t>not </a:t>
            </a:r>
            <a:r>
              <a:rPr lang="en-GB" sz="3200" dirty="0" smtClean="0">
                <a:latin typeface="Arial" panose="020B0604020202020204" pitchFamily="34" charset="0"/>
                <a:cs typeface="Arial" panose="020B0604020202020204" pitchFamily="34" charset="0"/>
              </a:rPr>
              <a:t>considered a</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vegetable.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It doesn’t grow on trees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or bushes either so where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does it come from? Over</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half of the two million tonnes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of sugar which people eat</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each year in the UK comes from</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plants that we grow in our </a:t>
            </a:r>
            <a:br>
              <a:rPr lang="en-GB" sz="3200" dirty="0" smtClean="0">
                <a:latin typeface="Arial" panose="020B0604020202020204" pitchFamily="34" charset="0"/>
                <a:cs typeface="Arial" panose="020B0604020202020204" pitchFamily="34" charset="0"/>
              </a:rPr>
            </a:br>
            <a:r>
              <a:rPr lang="en-GB" sz="3200" dirty="0" smtClean="0">
                <a:latin typeface="Arial" panose="020B0604020202020204" pitchFamily="34" charset="0"/>
                <a:cs typeface="Arial" panose="020B0604020202020204" pitchFamily="34" charset="0"/>
              </a:rPr>
              <a:t>own country – the sugar beet plant</a:t>
            </a:r>
            <a:endParaRPr lang="en-GB" sz="32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srcRect l="36459" t="20741" r="37431" b="13210"/>
          <a:stretch/>
        </p:blipFill>
        <p:spPr>
          <a:xfrm>
            <a:off x="7416800" y="63500"/>
            <a:ext cx="4775200" cy="6794500"/>
          </a:xfrm>
          <a:prstGeom prst="rect">
            <a:avLst/>
          </a:prstGeom>
        </p:spPr>
      </p:pic>
    </p:spTree>
    <p:extLst>
      <p:ext uri="{BB962C8B-B14F-4D97-AF65-F5344CB8AC3E}">
        <p14:creationId xmlns:p14="http://schemas.microsoft.com/office/powerpoint/2010/main" val="471145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1050925"/>
            <a:ext cx="10515600" cy="1325563"/>
          </a:xfrm>
        </p:spPr>
        <p:txBody>
          <a:bodyPr>
            <a:normAutofit fontScale="90000"/>
          </a:bodyPr>
          <a:lstStyle/>
          <a:p>
            <a:r>
              <a:rPr lang="en-GB" dirty="0" smtClean="0">
                <a:latin typeface="Arial" panose="020B0604020202020204" pitchFamily="34" charset="0"/>
                <a:cs typeface="Arial" panose="020B0604020202020204" pitchFamily="34" charset="0"/>
              </a:rPr>
              <a:t>Ask an adult to watch as it’s on </a:t>
            </a:r>
            <a:r>
              <a:rPr lang="en-GB" dirty="0" err="1" smtClean="0">
                <a:latin typeface="Arial" panose="020B0604020202020204" pitchFamily="34" charset="0"/>
                <a:cs typeface="Arial" panose="020B0604020202020204" pitchFamily="34" charset="0"/>
              </a:rPr>
              <a:t>Youtube</a:t>
            </a:r>
            <a:r>
              <a:rPr lang="en-GB"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hlinkClick r:id="rId2"/>
              </a:rPr>
              <a:t>https://www.youtube.com/watch?v=0QRmJQoI-xU</a:t>
            </a:r>
            <a:r>
              <a:rPr lang="en-GB" dirty="0" smtClean="0">
                <a:latin typeface="Arial" panose="020B0604020202020204" pitchFamily="34" charset="0"/>
                <a:cs typeface="Arial" panose="020B0604020202020204" pitchFamily="34" charset="0"/>
              </a:rPr>
              <a:t> </a:t>
            </a:r>
            <a:br>
              <a:rPr lang="en-GB" dirty="0" smtClean="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r>
            <a:br>
              <a:rPr lang="en-GB" dirty="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How It’s made sugar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78689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6100" y="527358"/>
            <a:ext cx="10414000" cy="4370427"/>
          </a:xfrm>
          <a:prstGeom prst="rect">
            <a:avLst/>
          </a:prstGeom>
        </p:spPr>
        <p:txBody>
          <a:bodyPr wrap="square">
            <a:spAutoFit/>
          </a:bodyPr>
          <a:lstStyle/>
          <a:p>
            <a:r>
              <a:rPr lang="en-GB" sz="2000" dirty="0" smtClean="0">
                <a:latin typeface="Arial" panose="020B0604020202020204" pitchFamily="34" charset="0"/>
                <a:cs typeface="Arial" panose="020B0604020202020204" pitchFamily="34" charset="0"/>
              </a:rPr>
              <a:t>So now you have observed how </a:t>
            </a:r>
            <a:r>
              <a:rPr lang="en-GB" sz="2000" dirty="0">
                <a:latin typeface="Arial" panose="020B0604020202020204" pitchFamily="34" charset="0"/>
                <a:cs typeface="Arial" panose="020B0604020202020204" pitchFamily="34" charset="0"/>
              </a:rPr>
              <a:t>the natural sugar in the big root of the beet plant is </a:t>
            </a:r>
            <a:r>
              <a:rPr lang="en-GB" sz="2000" b="1" dirty="0">
                <a:latin typeface="Arial" panose="020B0604020202020204" pitchFamily="34" charset="0"/>
                <a:cs typeface="Arial" panose="020B0604020202020204" pitchFamily="34" charset="0"/>
              </a:rPr>
              <a:t>extracted</a:t>
            </a:r>
            <a:r>
              <a:rPr lang="en-GB" sz="2000" dirty="0">
                <a:latin typeface="Arial" panose="020B0604020202020204" pitchFamily="34" charset="0"/>
                <a:cs typeface="Arial" panose="020B0604020202020204" pitchFamily="34" charset="0"/>
              </a:rPr>
              <a:t> and is </a:t>
            </a:r>
            <a:r>
              <a:rPr lang="en-GB" sz="2000" b="1" dirty="0" smtClean="0">
                <a:latin typeface="Arial" panose="020B0604020202020204" pitchFamily="34" charset="0"/>
                <a:cs typeface="Arial" panose="020B0604020202020204" pitchFamily="34" charset="0"/>
              </a:rPr>
              <a:t>made into </a:t>
            </a:r>
            <a:r>
              <a:rPr lang="en-GB" sz="2000" dirty="0">
                <a:latin typeface="Arial" panose="020B0604020202020204" pitchFamily="34" charset="0"/>
                <a:cs typeface="Arial" panose="020B0604020202020204" pitchFamily="34" charset="0"/>
              </a:rPr>
              <a:t>sugar </a:t>
            </a:r>
            <a:r>
              <a:rPr lang="en-GB" sz="2000" dirty="0" smtClean="0">
                <a:latin typeface="Arial" panose="020B0604020202020204" pitchFamily="34" charset="0"/>
                <a:cs typeface="Arial" panose="020B0604020202020204" pitchFamily="34" charset="0"/>
              </a:rPr>
              <a:t>crystals. You also know that Britain </a:t>
            </a:r>
            <a:r>
              <a:rPr lang="en-GB" sz="2000" dirty="0">
                <a:latin typeface="Arial" panose="020B0604020202020204" pitchFamily="34" charset="0"/>
                <a:cs typeface="Arial" panose="020B0604020202020204" pitchFamily="34" charset="0"/>
              </a:rPr>
              <a:t>grows </a:t>
            </a:r>
            <a:r>
              <a:rPr lang="en-GB" sz="2000" b="1" dirty="0">
                <a:latin typeface="Arial" panose="020B0604020202020204" pitchFamily="34" charset="0"/>
                <a:cs typeface="Arial" panose="020B0604020202020204" pitchFamily="34" charset="0"/>
              </a:rPr>
              <a:t>seven million tonnes of sugar beet a year</a:t>
            </a:r>
            <a:r>
              <a:rPr lang="en-GB" sz="2000" dirty="0">
                <a:latin typeface="Arial" panose="020B0604020202020204" pitchFamily="34" charset="0"/>
                <a:cs typeface="Arial" panose="020B0604020202020204" pitchFamily="34" charset="0"/>
              </a:rPr>
              <a:t> and this is processed down </a:t>
            </a:r>
            <a:r>
              <a:rPr lang="en-GB" sz="2000" dirty="0" smtClean="0">
                <a:latin typeface="Arial" panose="020B0604020202020204" pitchFamily="34" charset="0"/>
                <a:cs typeface="Arial" panose="020B0604020202020204" pitchFamily="34" charset="0"/>
              </a:rPr>
              <a:t>into one </a:t>
            </a:r>
            <a:r>
              <a:rPr lang="en-GB" sz="2000" dirty="0">
                <a:latin typeface="Arial" panose="020B0604020202020204" pitchFamily="34" charset="0"/>
                <a:cs typeface="Arial" panose="020B0604020202020204" pitchFamily="34" charset="0"/>
              </a:rPr>
              <a:t>million tonnes of crystallised sugar (50 per cent of the sugar we eat as a country </a:t>
            </a:r>
            <a:r>
              <a:rPr lang="en-GB" sz="2000" dirty="0" smtClean="0">
                <a:latin typeface="Arial" panose="020B0604020202020204" pitchFamily="34" charset="0"/>
                <a:cs typeface="Arial" panose="020B0604020202020204" pitchFamily="34" charset="0"/>
              </a:rPr>
              <a:t>in one </a:t>
            </a:r>
            <a:r>
              <a:rPr lang="en-GB" sz="2000" dirty="0">
                <a:latin typeface="Arial" panose="020B0604020202020204" pitchFamily="34" charset="0"/>
                <a:cs typeface="Arial" panose="020B0604020202020204" pitchFamily="34" charset="0"/>
              </a:rPr>
              <a:t>year</a:t>
            </a:r>
            <a:r>
              <a:rPr lang="en-GB" sz="2000" dirty="0" smtClean="0">
                <a:latin typeface="Arial" panose="020B0604020202020204" pitchFamily="34" charset="0"/>
                <a:cs typeface="Arial" panose="020B0604020202020204" pitchFamily="34" charset="0"/>
              </a:rPr>
              <a:t>).</a:t>
            </a:r>
          </a:p>
          <a:p>
            <a:endParaRPr lang="en-GB" dirty="0">
              <a:latin typeface="Arial" panose="020B0604020202020204" pitchFamily="34" charset="0"/>
              <a:cs typeface="Arial" panose="020B0604020202020204" pitchFamily="34" charset="0"/>
            </a:endParaRPr>
          </a:p>
          <a:p>
            <a:r>
              <a:rPr lang="en-GB" sz="2800" dirty="0" smtClean="0">
                <a:latin typeface="Arial" panose="020B0604020202020204" pitchFamily="34" charset="0"/>
                <a:cs typeface="Arial" panose="020B0604020202020204" pitchFamily="34" charset="0"/>
              </a:rPr>
              <a:t>Task: Sugar mind map </a:t>
            </a:r>
          </a:p>
          <a:p>
            <a:r>
              <a:rPr lang="en-GB" sz="2000" dirty="0" smtClean="0">
                <a:latin typeface="Arial" panose="020B0604020202020204" pitchFamily="34" charset="0"/>
                <a:cs typeface="Arial" panose="020B0604020202020204" pitchFamily="34" charset="0"/>
              </a:rPr>
              <a:t>I want you to create a mind map of all the different things that you eat that have sugar in.</a:t>
            </a:r>
          </a:p>
          <a:p>
            <a:endParaRPr lang="en-GB" sz="2000" dirty="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Think about: </a:t>
            </a:r>
          </a:p>
          <a:p>
            <a:r>
              <a:rPr lang="en-GB" sz="200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How </a:t>
            </a:r>
            <a:r>
              <a:rPr lang="en-GB" dirty="0">
                <a:latin typeface="Arial" panose="020B0604020202020204" pitchFamily="34" charset="0"/>
                <a:cs typeface="Arial" panose="020B0604020202020204" pitchFamily="34" charset="0"/>
              </a:rPr>
              <a:t>do </a:t>
            </a:r>
            <a:r>
              <a:rPr lang="en-GB" dirty="0" smtClean="0">
                <a:latin typeface="Arial" panose="020B0604020202020204" pitchFamily="34" charset="0"/>
                <a:cs typeface="Arial" panose="020B0604020202020204" pitchFamily="34" charset="0"/>
              </a:rPr>
              <a:t>you </a:t>
            </a:r>
            <a:r>
              <a:rPr lang="en-GB" dirty="0">
                <a:latin typeface="Arial" panose="020B0604020202020204" pitchFamily="34" charset="0"/>
                <a:cs typeface="Arial" panose="020B0604020202020204" pitchFamily="34" charset="0"/>
              </a:rPr>
              <a:t>eat it? </a:t>
            </a:r>
            <a:endParaRPr lang="en-GB" dirty="0" smtClean="0">
              <a:latin typeface="Arial" panose="020B0604020202020204" pitchFamily="34" charset="0"/>
              <a:cs typeface="Arial" panose="020B0604020202020204" pitchFamily="34" charset="0"/>
            </a:endParaRPr>
          </a:p>
          <a:p>
            <a:pPr marL="285750" indent="-285750">
              <a:buFontTx/>
              <a:buChar char="-"/>
            </a:pPr>
            <a:r>
              <a:rPr lang="en-GB" dirty="0" smtClean="0">
                <a:latin typeface="Arial" panose="020B0604020202020204" pitchFamily="34" charset="0"/>
                <a:cs typeface="Arial" panose="020B0604020202020204" pitchFamily="34" charset="0"/>
              </a:rPr>
              <a:t>Do you </a:t>
            </a:r>
            <a:r>
              <a:rPr lang="en-GB" dirty="0">
                <a:latin typeface="Arial" panose="020B0604020202020204" pitchFamily="34" charset="0"/>
                <a:cs typeface="Arial" panose="020B0604020202020204" pitchFamily="34" charset="0"/>
              </a:rPr>
              <a:t>add it to </a:t>
            </a:r>
            <a:r>
              <a:rPr lang="en-GB" dirty="0" smtClean="0">
                <a:latin typeface="Arial" panose="020B0604020202020204" pitchFamily="34" charset="0"/>
                <a:cs typeface="Arial" panose="020B0604020202020204" pitchFamily="34" charset="0"/>
              </a:rPr>
              <a:t>your cereal </a:t>
            </a:r>
            <a:r>
              <a:rPr lang="en-GB" dirty="0">
                <a:latin typeface="Arial" panose="020B0604020202020204" pitchFamily="34" charset="0"/>
                <a:cs typeface="Arial" panose="020B0604020202020204" pitchFamily="34" charset="0"/>
              </a:rPr>
              <a:t>at breakfast in the morning or in cups of tea or coffee? </a:t>
            </a:r>
            <a:endParaRPr lang="en-GB" dirty="0" smtClean="0">
              <a:latin typeface="Arial" panose="020B0604020202020204" pitchFamily="34" charset="0"/>
              <a:cs typeface="Arial" panose="020B0604020202020204" pitchFamily="34" charset="0"/>
            </a:endParaRPr>
          </a:p>
          <a:p>
            <a:pPr marL="285750" indent="-285750">
              <a:buFontTx/>
              <a:buChar char="-"/>
            </a:pPr>
            <a:r>
              <a:rPr lang="en-GB" dirty="0" smtClean="0">
                <a:latin typeface="Arial" panose="020B0604020202020204" pitchFamily="34" charset="0"/>
                <a:cs typeface="Arial" panose="020B0604020202020204" pitchFamily="34" charset="0"/>
              </a:rPr>
              <a:t>What </a:t>
            </a:r>
            <a:r>
              <a:rPr lang="en-GB" dirty="0">
                <a:latin typeface="Arial" panose="020B0604020202020204" pitchFamily="34" charset="0"/>
                <a:cs typeface="Arial" panose="020B0604020202020204" pitchFamily="34" charset="0"/>
              </a:rPr>
              <a:t>about adding it </a:t>
            </a:r>
            <a:r>
              <a:rPr lang="en-GB" dirty="0" smtClean="0">
                <a:latin typeface="Arial" panose="020B0604020202020204" pitchFamily="34" charset="0"/>
                <a:cs typeface="Arial" panose="020B0604020202020204" pitchFamily="34" charset="0"/>
              </a:rPr>
              <a:t>to puddings </a:t>
            </a:r>
            <a:r>
              <a:rPr lang="en-GB" dirty="0">
                <a:latin typeface="Arial" panose="020B0604020202020204" pitchFamily="34" charset="0"/>
                <a:cs typeface="Arial" panose="020B0604020202020204" pitchFamily="34" charset="0"/>
              </a:rPr>
              <a:t>and on tops of cakes? </a:t>
            </a:r>
            <a:endParaRPr lang="en-GB" dirty="0" smtClean="0">
              <a:latin typeface="Arial" panose="020B0604020202020204" pitchFamily="34" charset="0"/>
              <a:cs typeface="Arial" panose="020B0604020202020204" pitchFamily="34" charset="0"/>
            </a:endParaRPr>
          </a:p>
          <a:p>
            <a:pPr marL="285750" indent="-285750">
              <a:buFontTx/>
              <a:buChar char="-"/>
            </a:pPr>
            <a:r>
              <a:rPr lang="en-GB" dirty="0" smtClean="0">
                <a:latin typeface="Arial" panose="020B0604020202020204" pitchFamily="34" charset="0"/>
                <a:cs typeface="Arial" panose="020B0604020202020204" pitchFamily="34" charset="0"/>
              </a:rPr>
              <a:t>What </a:t>
            </a:r>
            <a:r>
              <a:rPr lang="en-GB" dirty="0">
                <a:latin typeface="Arial" panose="020B0604020202020204" pitchFamily="34" charset="0"/>
                <a:cs typeface="Arial" panose="020B0604020202020204" pitchFamily="34" charset="0"/>
              </a:rPr>
              <a:t>else do </a:t>
            </a:r>
            <a:r>
              <a:rPr lang="en-GB" dirty="0" smtClean="0">
                <a:latin typeface="Arial" panose="020B0604020202020204" pitchFamily="34" charset="0"/>
                <a:cs typeface="Arial" panose="020B0604020202020204" pitchFamily="34" charset="0"/>
              </a:rPr>
              <a:t>you </a:t>
            </a:r>
            <a:r>
              <a:rPr lang="en-GB" dirty="0">
                <a:latin typeface="Arial" panose="020B0604020202020204" pitchFamily="34" charset="0"/>
                <a:cs typeface="Arial" panose="020B0604020202020204" pitchFamily="34" charset="0"/>
              </a:rPr>
              <a:t>add sugar to each day? </a:t>
            </a:r>
            <a:endParaRPr lang="en-GB" dirty="0" smtClean="0">
              <a:latin typeface="Arial" panose="020B0604020202020204" pitchFamily="34" charset="0"/>
              <a:cs typeface="Arial" panose="020B0604020202020204" pitchFamily="34" charset="0"/>
            </a:endParaRPr>
          </a:p>
          <a:p>
            <a:pPr marL="285750" indent="-285750">
              <a:buFontTx/>
              <a:buChar char="-"/>
            </a:pPr>
            <a:r>
              <a:rPr lang="en-GB" dirty="0" smtClean="0">
                <a:latin typeface="Arial" panose="020B0604020202020204" pitchFamily="34" charset="0"/>
                <a:cs typeface="Arial" panose="020B0604020202020204" pitchFamily="34" charset="0"/>
              </a:rPr>
              <a:t>You might want to look at food packaging that is </a:t>
            </a:r>
            <a:r>
              <a:rPr lang="en-GB" dirty="0" smtClean="0">
                <a:latin typeface="Arial" panose="020B0604020202020204" pitchFamily="34" charset="0"/>
                <a:cs typeface="Arial" panose="020B0604020202020204" pitchFamily="34" charset="0"/>
              </a:rPr>
              <a:t>clean </a:t>
            </a:r>
            <a:r>
              <a:rPr lang="en-GB" dirty="0" smtClean="0">
                <a:latin typeface="Arial" panose="020B0604020202020204" pitchFamily="34" charset="0"/>
                <a:cs typeface="Arial" panose="020B0604020202020204" pitchFamily="34" charset="0"/>
              </a:rPr>
              <a:t>and safe (ask an adult) </a:t>
            </a:r>
          </a:p>
        </p:txBody>
      </p:sp>
    </p:spTree>
    <p:extLst>
      <p:ext uri="{BB962C8B-B14F-4D97-AF65-F5344CB8AC3E}">
        <p14:creationId xmlns:p14="http://schemas.microsoft.com/office/powerpoint/2010/main" val="17827381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100" y="288925"/>
            <a:ext cx="10515600" cy="1325563"/>
          </a:xfrm>
        </p:spPr>
        <p:txBody>
          <a:bodyPr/>
          <a:lstStyle/>
          <a:p>
            <a:r>
              <a:rPr lang="en-GB" dirty="0" smtClean="0"/>
              <a:t>Day 4</a:t>
            </a:r>
            <a:endParaRPr lang="en-GB" dirty="0"/>
          </a:p>
        </p:txBody>
      </p:sp>
      <p:sp>
        <p:nvSpPr>
          <p:cNvPr id="3" name="Content Placeholder 2"/>
          <p:cNvSpPr>
            <a:spLocks noGrp="1"/>
          </p:cNvSpPr>
          <p:nvPr>
            <p:ph idx="1"/>
          </p:nvPr>
        </p:nvSpPr>
        <p:spPr>
          <a:xfrm>
            <a:off x="292100" y="1460500"/>
            <a:ext cx="11061700" cy="4716463"/>
          </a:xfrm>
        </p:spPr>
        <p:txBody>
          <a:bodyPr>
            <a:normAutofit/>
          </a:bodyPr>
          <a:lstStyle/>
          <a:p>
            <a:pPr marL="0" indent="0">
              <a:buNone/>
            </a:pPr>
            <a:r>
              <a:rPr lang="en-GB" dirty="0" smtClean="0">
                <a:latin typeface="Arial" panose="020B0604020202020204" pitchFamily="34" charset="0"/>
                <a:cs typeface="Arial" panose="020B0604020202020204" pitchFamily="34" charset="0"/>
              </a:rPr>
              <a:t>Have a look at your mind map to remind yourself of how you use sugar. </a:t>
            </a:r>
          </a:p>
          <a:p>
            <a:pPr marL="0" indent="0">
              <a:buNone/>
            </a:pPr>
            <a:endParaRPr lang="en-GB" dirty="0" smtClean="0">
              <a:latin typeface="Arial" panose="020B0604020202020204" pitchFamily="34" charset="0"/>
              <a:cs typeface="Arial" panose="020B0604020202020204" pitchFamily="34" charset="0"/>
            </a:endParaRPr>
          </a:p>
          <a:p>
            <a:r>
              <a:rPr lang="en-GB" sz="3600" dirty="0" smtClean="0">
                <a:latin typeface="Arial" panose="020B0604020202020204" pitchFamily="34" charset="0"/>
                <a:cs typeface="Arial" panose="020B0604020202020204" pitchFamily="34" charset="0"/>
              </a:rPr>
              <a:t>Now take one teaspoon of sugar out of the bowl and hold it up. </a:t>
            </a:r>
          </a:p>
          <a:p>
            <a:r>
              <a:rPr lang="en-GB" sz="3600" dirty="0" smtClean="0">
                <a:latin typeface="Arial" panose="020B0604020202020204" pitchFamily="34" charset="0"/>
                <a:cs typeface="Arial" panose="020B0604020202020204" pitchFamily="34" charset="0"/>
              </a:rPr>
              <a:t>How many teaspoons of sugar do you think children of your age </a:t>
            </a:r>
            <a:r>
              <a:rPr lang="en-GB" sz="3600" b="1" dirty="0" smtClean="0">
                <a:solidFill>
                  <a:srgbClr val="FF0000"/>
                </a:solidFill>
                <a:latin typeface="Arial" panose="020B0604020202020204" pitchFamily="34" charset="0"/>
                <a:cs typeface="Arial" panose="020B0604020202020204" pitchFamily="34" charset="0"/>
              </a:rPr>
              <a:t>add to </a:t>
            </a:r>
            <a:r>
              <a:rPr lang="en-GB" sz="3600" dirty="0" smtClean="0">
                <a:latin typeface="Arial" panose="020B0604020202020204" pitchFamily="34" charset="0"/>
                <a:cs typeface="Arial" panose="020B0604020202020204" pitchFamily="34" charset="0"/>
              </a:rPr>
              <a:t>their diet </a:t>
            </a:r>
            <a:r>
              <a:rPr lang="en-GB" sz="3600" b="1" dirty="0" smtClean="0">
                <a:solidFill>
                  <a:srgbClr val="FF0000"/>
                </a:solidFill>
                <a:latin typeface="Arial" panose="020B0604020202020204" pitchFamily="34" charset="0"/>
                <a:cs typeface="Arial" panose="020B0604020202020204" pitchFamily="34" charset="0"/>
              </a:rPr>
              <a:t>during an average day, every day of the year? </a:t>
            </a:r>
          </a:p>
          <a:p>
            <a:endParaRPr lang="en-GB" dirty="0">
              <a:latin typeface="Arial" panose="020B0604020202020204" pitchFamily="34" charset="0"/>
              <a:cs typeface="Arial" panose="020B0604020202020204" pitchFamily="34" charset="0"/>
            </a:endParaRPr>
          </a:p>
          <a:p>
            <a:endParaRPr lang="en-GB" dirty="0"/>
          </a:p>
        </p:txBody>
      </p:sp>
      <p:pic>
        <p:nvPicPr>
          <p:cNvPr id="4" name="Picture 3"/>
          <p:cNvPicPr>
            <a:picLocks noChangeAspect="1"/>
          </p:cNvPicPr>
          <p:nvPr/>
        </p:nvPicPr>
        <p:blipFill>
          <a:blip r:embed="rId2"/>
          <a:stretch>
            <a:fillRect/>
          </a:stretch>
        </p:blipFill>
        <p:spPr>
          <a:xfrm>
            <a:off x="9972675" y="-80962"/>
            <a:ext cx="2762250" cy="1657350"/>
          </a:xfrm>
          <a:prstGeom prst="rect">
            <a:avLst/>
          </a:prstGeom>
        </p:spPr>
      </p:pic>
    </p:spTree>
    <p:extLst>
      <p:ext uri="{BB962C8B-B14F-4D97-AF65-F5344CB8AC3E}">
        <p14:creationId xmlns:p14="http://schemas.microsoft.com/office/powerpoint/2010/main" val="2605979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589</Words>
  <Application>Microsoft Office PowerPoint</Application>
  <PresentationFormat>Widescreen</PresentationFormat>
  <Paragraphs>51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Office Theme</vt:lpstr>
      <vt:lpstr>Why is it important to know all about sugar?</vt:lpstr>
      <vt:lpstr>PowerPoint Presentation</vt:lpstr>
      <vt:lpstr>So…</vt:lpstr>
      <vt:lpstr>Where does sugar come from? </vt:lpstr>
      <vt:lpstr>Do you know what this is?   Just think for a moment!</vt:lpstr>
      <vt:lpstr>It’s a sugar beet! Sugar is not considered a vegetable.  It doesn’t grow on trees  or bushes either so where  does it come from? Over half of the two million tonnes  of sugar which people eat each year in the UK comes from plants that we grow in our  own country – the sugar beet plant</vt:lpstr>
      <vt:lpstr>Ask an adult to watch as it’s on Youtube- https://www.youtube.com/watch?v=0QRmJQoI-xU   How It’s made sugar </vt:lpstr>
      <vt:lpstr>PowerPoint Presentation</vt:lpstr>
      <vt:lpstr>Day 4</vt:lpstr>
      <vt:lpstr>PowerPoint Presentation</vt:lpstr>
      <vt:lpstr>PowerPoint Presentation</vt:lpstr>
      <vt:lpstr>Task: Estimate how many teaspoons of sugar!</vt:lpstr>
      <vt:lpstr>Answers to how many teaspoons of sugar!</vt:lpstr>
      <vt:lpstr>Task: How much can you have until you have six teaspoons of sugar?  https://www.abc.net.au/news/2016-03-17/quiz-what-does-six-teaspoons-of-sugar-look-like/7086790?nw=0   Ask an adult first.  This activity just makes you aware of how much sugar is in foods. Remember our bodies need some sugar. </vt:lpstr>
      <vt:lpstr>Day 5 </vt:lpstr>
      <vt:lpstr>Task: To create a healthy lunch or dinner with a sweet treat for someone that you care about. Remind yourself of how much sugar they should have in their daily limit, from the previous slide.   You might like to draw your lunch/dinner and/or write a menu like in a restaurant!   Make good choices!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is it important to know all about sugar?</dc:title>
  <dc:creator>Kayleigh Dell</dc:creator>
  <cp:lastModifiedBy>Kayleigh Dell</cp:lastModifiedBy>
  <cp:revision>11</cp:revision>
  <dcterms:created xsi:type="dcterms:W3CDTF">2020-05-21T11:46:05Z</dcterms:created>
  <dcterms:modified xsi:type="dcterms:W3CDTF">2020-05-21T15:08:18Z</dcterms:modified>
</cp:coreProperties>
</file>