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EA810-849B-4ED5-BB92-726733D58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DE7D6-DC8C-4E9C-8311-E36AF8123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F8A663-C948-4621-BE4B-E7C44DCAE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F7494-22E2-423F-8CA2-8A45016A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012597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AA42C8-833B-4CEB-B6D2-9AEA8126C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5284-5930-4918-BEBF-07E6A206D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2D03E3-F615-43D2-9C70-19937E14D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AB98-0325-4671-8D06-EDED146DB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264220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6B7764-81BF-4E14-8B27-E0A672057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75C00-9787-430A-A927-B48FA3C59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DC8C7-77BB-49BC-9FAA-17D1C0DC8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2FB7-B474-4781-85DF-13515870C1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4241841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038CC-4C84-4FFC-87E8-33FBE184B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9F9512-7E89-4342-A8BA-57B02F8A1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15AAD7-F91B-4DE4-8358-193585A6F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81CC-3127-493E-8C11-E9CB2C3248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8763504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5FD54-1AB9-4626-9EC3-C9A7A4A3F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98EA8D-3BB2-4B87-8D71-2F7AC2BE5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A50C6F-47C9-4DE7-A59D-0507FD540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22D42-96A5-4862-BF82-FDCB85CFB4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174181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5A0AA-6866-4B3E-8793-3B3E2A0E4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F621A-C910-49DA-9EFC-FDCB73456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6C973-8A2C-4D8D-B386-14D7F3AA3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76EA-E11E-44C4-8A84-EF09A12EDD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613476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5BEB32-E2F6-426D-8624-7D6FD5F82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62A9BD-E135-43D3-A055-732F07E59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FBF392-F8D7-4427-96E9-6865E79A7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8494-CAFC-4143-8E95-4960D13469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0035597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D62FCA-C220-4D5D-B3B8-B47C2B2D7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50C610-FC54-4187-AB95-CEFB4F6FD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A62F93-4B62-43B9-836D-CB010AEE4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6006-8176-4080-A324-EA7E5ED051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452083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CBE51B-C08B-4916-8063-FAFE1BD96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4BCA8-95AF-4295-B12D-FCAF60ABD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D01A52-8B3D-4B24-8F73-7AB124434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60B2-EBA5-4C12-BD0C-A232915494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055007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DC83E-07D8-4B71-8A5C-A25692C22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4DD601-72FA-4E38-BC0C-7CC1238A3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07941-F4F4-4BF6-9944-A6F446490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F638-062F-435B-9781-468A97EBDD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9247989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9F0EF-7BDC-48AF-B755-6944F29D2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E3A64-2C7C-4E26-93E9-40C13FAEF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F1EE1-398D-4E77-8B47-EF4598DCB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3E3B-E841-4F52-9260-0A279B50F8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629303"/>
      </p:ext>
    </p:extLst>
  </p:cSld>
  <p:clrMapOvr>
    <a:masterClrMapping/>
  </p:clrMapOvr>
  <p:transition spd="med" advClick="0" advTm="8000">
    <p:random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6EFA4F-4781-45C9-AC23-BCB4734BA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5D9AEB-08E3-464F-904F-99AA37A8F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938361-F574-434C-BFFD-6A6D84FC08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455E80-82B7-4906-8E63-AF203A3C09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2E9536-5EFC-4D91-8193-2A4F80AF50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5196854-21DC-4B3B-A1C9-4EA8AEB9F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random/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3F5F136-5418-4134-8BF8-2D263609BE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altLang="en-US" sz="9600">
                <a:latin typeface="Bradley Hand ITC" panose="03070402050302030203" pitchFamily="66" charset="0"/>
              </a:rPr>
              <a:t>Bees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C914E2F-4134-42D8-8E69-895DE22DD5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3200"/>
              <a:t>… and why we need to </a:t>
            </a:r>
          </a:p>
          <a:p>
            <a:pPr eaLnBrk="1" hangingPunct="1"/>
            <a:r>
              <a:rPr lang="en-GB" altLang="en-US" sz="3200"/>
              <a:t>care about them!</a:t>
            </a:r>
          </a:p>
        </p:txBody>
      </p:sp>
      <p:pic>
        <p:nvPicPr>
          <p:cNvPr id="2052" name="Picture 4" descr="MP900289457[1]">
            <a:extLst>
              <a:ext uri="{FF2B5EF4-FFF2-40B4-BE49-F238E27FC236}">
                <a16:creationId xmlns:a16="http://schemas.microsoft.com/office/drawing/2014/main" id="{B2E62E44-AFF4-4718-9C33-B5E5AF9A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15843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C900437445[1]">
            <a:extLst>
              <a:ext uri="{FF2B5EF4-FFF2-40B4-BE49-F238E27FC236}">
                <a16:creationId xmlns:a16="http://schemas.microsoft.com/office/drawing/2014/main" id="{909C5C1E-991F-4FAB-9A67-B9AFA639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1841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C900366742[1]">
            <a:extLst>
              <a:ext uri="{FF2B5EF4-FFF2-40B4-BE49-F238E27FC236}">
                <a16:creationId xmlns:a16="http://schemas.microsoft.com/office/drawing/2014/main" id="{30B992A2-100C-4E4B-B9F9-F90B674F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41888"/>
            <a:ext cx="13684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C900354035[1]">
            <a:extLst>
              <a:ext uri="{FF2B5EF4-FFF2-40B4-BE49-F238E27FC236}">
                <a16:creationId xmlns:a16="http://schemas.microsoft.com/office/drawing/2014/main" id="{41375608-626F-4F3B-ABE1-3B665EEA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15827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8F90A0A-1A7A-414A-9387-5A37709BA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Honey Bees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0105D92-63A4-4279-A4DF-6D52EC6FE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How many types of honey bee are there?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  Honey bees are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very busy bees.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  They live in colonies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with lots of other honey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bees – many thousands.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  Bees make and store honey 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eat in autumn and winter.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  They make so much honey that people can take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some without harming the bee colony.</a:t>
            </a:r>
          </a:p>
        </p:txBody>
      </p:sp>
      <p:pic>
        <p:nvPicPr>
          <p:cNvPr id="11268" name="Picture 5" descr="HoneyBee3">
            <a:extLst>
              <a:ext uri="{FF2B5EF4-FFF2-40B4-BE49-F238E27FC236}">
                <a16:creationId xmlns:a16="http://schemas.microsoft.com/office/drawing/2014/main" id="{F8ACD1E7-A4BB-4707-910E-79001197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273685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CF1CAC-E94E-4570-B0F6-69EA99C06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 honey bee hive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1CDD176-D4FF-4E56-9A65-CEE0A6E56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/>
              <a:t>The hive                       Inside the hive                                </a:t>
            </a:r>
          </a:p>
        </p:txBody>
      </p:sp>
      <p:pic>
        <p:nvPicPr>
          <p:cNvPr id="12292" name="Picture 7" descr="hive1">
            <a:extLst>
              <a:ext uri="{FF2B5EF4-FFF2-40B4-BE49-F238E27FC236}">
                <a16:creationId xmlns:a16="http://schemas.microsoft.com/office/drawing/2014/main" id="{77CE52E0-572E-4455-AF76-5F95E24B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3718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0bees">
            <a:extLst>
              <a:ext uri="{FF2B5EF4-FFF2-40B4-BE49-F238E27FC236}">
                <a16:creationId xmlns:a16="http://schemas.microsoft.com/office/drawing/2014/main" id="{FABD452F-0C57-4232-AF70-E8DA40F9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7085BCD-A178-4801-8AE4-584582E56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Collecting honey from the hive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A7B1924-C490-4B92-9835-540A54A93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You must wear protective clothes!</a:t>
            </a:r>
          </a:p>
          <a:p>
            <a:pPr eaLnBrk="1" hangingPunct="1"/>
            <a:endParaRPr lang="en-GB" altLang="en-US"/>
          </a:p>
        </p:txBody>
      </p:sp>
      <p:pic>
        <p:nvPicPr>
          <p:cNvPr id="13316" name="Picture 5" descr="200555310-001">
            <a:extLst>
              <a:ext uri="{FF2B5EF4-FFF2-40B4-BE49-F238E27FC236}">
                <a16:creationId xmlns:a16="http://schemas.microsoft.com/office/drawing/2014/main" id="{564AC019-C0AA-40C7-B3A7-7BC360A46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6475"/>
            <a:ext cx="5040312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CE6466-39D3-4E93-B82F-22474C3D5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Do you like honey?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A1D95FA-D80F-414D-8F96-738A6BE80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Jars of honey                 honeycomb</a:t>
            </a:r>
          </a:p>
        </p:txBody>
      </p:sp>
      <p:pic>
        <p:nvPicPr>
          <p:cNvPr id="14340" name="Picture 5" descr="01_HoneyJars">
            <a:extLst>
              <a:ext uri="{FF2B5EF4-FFF2-40B4-BE49-F238E27FC236}">
                <a16:creationId xmlns:a16="http://schemas.microsoft.com/office/drawing/2014/main" id="{C5D98EF3-3489-4464-918F-1552C68E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28479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oney-comb-l">
            <a:extLst>
              <a:ext uri="{FF2B5EF4-FFF2-40B4-BE49-F238E27FC236}">
                <a16:creationId xmlns:a16="http://schemas.microsoft.com/office/drawing/2014/main" id="{07560C8F-054E-4C12-B363-CEF24FFE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FFE76D-9547-4BB3-B3A1-C5F3E56F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What shape are honeycomb cells?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C9042C-053B-46E3-8A35-EE5B8C04A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Inside the hive, the honey bees raise their young in </a:t>
            </a:r>
            <a:r>
              <a:rPr lang="en-GB" altLang="en-US" u="sng"/>
              <a:t>cells</a:t>
            </a:r>
            <a:r>
              <a:rPr lang="en-GB" altLang="en-US"/>
              <a:t>. 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Each egg is laid </a:t>
            </a:r>
          </a:p>
          <a:p>
            <a:pPr eaLnBrk="1" hangingPunct="1">
              <a:buFontTx/>
              <a:buNone/>
            </a:pPr>
            <a:r>
              <a:rPr lang="en-GB" altLang="en-US"/>
              <a:t>in its own cell.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15364" name="Picture 5" descr="me_ginpachi_honeycomb_touch">
            <a:extLst>
              <a:ext uri="{FF2B5EF4-FFF2-40B4-BE49-F238E27FC236}">
                <a16:creationId xmlns:a16="http://schemas.microsoft.com/office/drawing/2014/main" id="{90759EE9-2A35-4EB3-BE39-F327ED2B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29733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12F559C-284E-437F-9B91-BCFFAE27C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932744-F774-4CDA-9663-537E1824C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grub hatches and grows in the cell.</a:t>
            </a:r>
          </a:p>
          <a:p>
            <a:pPr eaLnBrk="1" hangingPunct="1"/>
            <a:r>
              <a:rPr lang="en-GB" altLang="en-US"/>
              <a:t>Worker bees feed the grubs with pollen. </a:t>
            </a:r>
          </a:p>
        </p:txBody>
      </p:sp>
      <p:pic>
        <p:nvPicPr>
          <p:cNvPr id="16388" name="Picture 5" descr="Honeycomb-Hives">
            <a:extLst>
              <a:ext uri="{FF2B5EF4-FFF2-40B4-BE49-F238E27FC236}">
                <a16:creationId xmlns:a16="http://schemas.microsoft.com/office/drawing/2014/main" id="{E6AD2F08-EC56-45A2-BB68-6DB28957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Honey-bee-larvae-in-cells1">
            <a:extLst>
              <a:ext uri="{FF2B5EF4-FFF2-40B4-BE49-F238E27FC236}">
                <a16:creationId xmlns:a16="http://schemas.microsoft.com/office/drawing/2014/main" id="{76524D6C-5DCE-4D64-AC0B-EE4755EE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4032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675F659-6803-42C6-8418-D2E3E5144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types of bee are in a hive?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16E92F-9EB3-48E2-8EB4-92949CFFA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There are 3 types of bee:</a:t>
            </a:r>
          </a:p>
          <a:p>
            <a:pPr eaLnBrk="1" hangingPunct="1"/>
            <a:r>
              <a:rPr lang="en-GB" altLang="en-US"/>
              <a:t>The Queen – only 1 of these</a:t>
            </a:r>
          </a:p>
          <a:p>
            <a:pPr eaLnBrk="1" hangingPunct="1"/>
            <a:r>
              <a:rPr lang="en-GB" altLang="en-US"/>
              <a:t>Drones – males who do no </a:t>
            </a:r>
          </a:p>
          <a:p>
            <a:pPr eaLnBrk="1" hangingPunct="1">
              <a:buFontTx/>
              <a:buNone/>
            </a:pPr>
            <a:r>
              <a:rPr lang="en-GB" altLang="en-US"/>
              <a:t>work</a:t>
            </a:r>
          </a:p>
          <a:p>
            <a:pPr eaLnBrk="1" hangingPunct="1"/>
            <a:r>
              <a:rPr lang="en-GB" altLang="en-US"/>
              <a:t>Workers, all females, who </a:t>
            </a:r>
          </a:p>
          <a:p>
            <a:pPr eaLnBrk="1" hangingPunct="1">
              <a:buFontTx/>
              <a:buNone/>
            </a:pPr>
            <a:r>
              <a:rPr lang="en-GB" altLang="en-US"/>
              <a:t>keep the hive tidy and fly</a:t>
            </a:r>
          </a:p>
          <a:p>
            <a:pPr eaLnBrk="1" hangingPunct="1">
              <a:buFontTx/>
              <a:buNone/>
            </a:pPr>
            <a:r>
              <a:rPr lang="en-GB" altLang="en-US"/>
              <a:t>out to find pollen and nectar </a:t>
            </a:r>
          </a:p>
        </p:txBody>
      </p:sp>
      <p:pic>
        <p:nvPicPr>
          <p:cNvPr id="17412" name="Picture 5" descr="BEEQUEEN">
            <a:extLst>
              <a:ext uri="{FF2B5EF4-FFF2-40B4-BE49-F238E27FC236}">
                <a16:creationId xmlns:a16="http://schemas.microsoft.com/office/drawing/2014/main" id="{ADEEB692-DD86-4F61-AC8E-29156460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371434594_aq8fw-S">
            <a:extLst>
              <a:ext uri="{FF2B5EF4-FFF2-40B4-BE49-F238E27FC236}">
                <a16:creationId xmlns:a16="http://schemas.microsoft.com/office/drawing/2014/main" id="{95F024FF-E9C8-4F11-9228-193755E8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259238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7179A6E-AC18-4691-B670-7C002952E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do bees find food?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5DB14E7-8C0C-43EA-8CD5-36F379E54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When a worker bee is about 3 weeks old she can fly out of the nest to find flowers to collect nectar and pollen from.</a:t>
            </a:r>
          </a:p>
          <a:p>
            <a:pPr eaLnBrk="1" hangingPunct="1"/>
            <a:r>
              <a:rPr lang="en-GB" altLang="en-US"/>
              <a:t>When she finds a good source of nectar she flies back to the hive and does a ‘waggle dance’.</a:t>
            </a:r>
          </a:p>
          <a:p>
            <a:pPr eaLnBrk="1" hangingPunct="1"/>
            <a:r>
              <a:rPr lang="en-GB" altLang="en-US"/>
              <a:t>This tells other worker bees where to fly to find the good source of food.</a:t>
            </a:r>
          </a:p>
        </p:txBody>
      </p:sp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875BE8-8E05-4C2B-B2ED-4D8BD99A0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Waggle Dance</a:t>
            </a:r>
          </a:p>
        </p:txBody>
      </p:sp>
      <p:pic>
        <p:nvPicPr>
          <p:cNvPr id="19459" name="Picture 4" descr="Dance language">
            <a:extLst>
              <a:ext uri="{FF2B5EF4-FFF2-40B4-BE49-F238E27FC236}">
                <a16:creationId xmlns:a16="http://schemas.microsoft.com/office/drawing/2014/main" id="{8518BB6D-36E5-412E-BA25-B2C828E9A7A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557338"/>
            <a:ext cx="4032250" cy="406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E6A4F66-4A49-4BC5-AA45-6119E5EF8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Here is the really important bit!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5ECE2ED-3B3F-44B1-B144-715222095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    Why are we worried about bees?</a:t>
            </a:r>
          </a:p>
          <a:p>
            <a:pPr eaLnBrk="1" hangingPunct="1"/>
            <a:r>
              <a:rPr lang="en-GB" altLang="en-US" sz="2800"/>
              <a:t>Bees are dying out. This is a problem for us.</a:t>
            </a:r>
          </a:p>
          <a:p>
            <a:pPr eaLnBrk="1" hangingPunct="1"/>
            <a:r>
              <a:rPr lang="en-GB" altLang="en-US" sz="2800"/>
              <a:t>Besides feeding themselves when they collect pollen, bees do a very important job.</a:t>
            </a:r>
          </a:p>
          <a:p>
            <a:pPr eaLnBrk="1" hangingPunct="1"/>
            <a:endParaRPr lang="en-GB" altLang="en-US" sz="2800"/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They </a:t>
            </a:r>
            <a:r>
              <a:rPr lang="en-GB" altLang="en-US" sz="2800" u="sng"/>
              <a:t>pollinate</a:t>
            </a:r>
            <a:r>
              <a:rPr lang="en-GB" altLang="en-US" sz="2800"/>
              <a:t> many, many </a:t>
            </a:r>
          </a:p>
          <a:p>
            <a:pPr eaLnBrk="1" hangingPunct="1">
              <a:buFontTx/>
              <a:buNone/>
            </a:pPr>
            <a:r>
              <a:rPr lang="en-GB" altLang="en-US" sz="2800"/>
              <a:t>of the plants we eat.</a:t>
            </a:r>
          </a:p>
        </p:txBody>
      </p:sp>
      <p:pic>
        <p:nvPicPr>
          <p:cNvPr id="20484" name="Picture 5" descr="bee_pollinating">
            <a:extLst>
              <a:ext uri="{FF2B5EF4-FFF2-40B4-BE49-F238E27FC236}">
                <a16:creationId xmlns:a16="http://schemas.microsoft.com/office/drawing/2014/main" id="{13CDC648-0E72-4F9C-875C-F2ECCD86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25447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1D519F-9814-4977-ADE4-064D7E0B0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641475"/>
          </a:xfrm>
        </p:spPr>
        <p:txBody>
          <a:bodyPr/>
          <a:lstStyle/>
          <a:p>
            <a:pPr eaLnBrk="1" hangingPunct="1"/>
            <a:r>
              <a:rPr lang="en-GB" altLang="en-US" sz="4000"/>
              <a:t>Bees are insects.</a:t>
            </a:r>
            <a:r>
              <a:rPr lang="en-GB" altLang="en-US" sz="1800"/>
              <a:t> </a:t>
            </a:r>
            <a:br>
              <a:rPr lang="en-GB" altLang="en-US" sz="1800"/>
            </a:br>
            <a:r>
              <a:rPr lang="en-GB" altLang="en-US" sz="2800"/>
              <a:t>They have a three part body and six legs. They also have 2 pairs of wings.</a:t>
            </a:r>
            <a:endParaRPr lang="en-GB" altLang="en-US" sz="40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4494F1-1EDF-43DC-92F5-6C9F86022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/>
              <a:t>A honey bee</a:t>
            </a:r>
          </a:p>
        </p:txBody>
      </p:sp>
      <p:pic>
        <p:nvPicPr>
          <p:cNvPr id="3076" name="Picture 9" descr="r_bee">
            <a:extLst>
              <a:ext uri="{FF2B5EF4-FFF2-40B4-BE49-F238E27FC236}">
                <a16:creationId xmlns:a16="http://schemas.microsoft.com/office/drawing/2014/main" id="{F3E30446-DEFA-41DE-93F2-6DFBBD66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2B7B19-97FC-4EC6-B94E-C3ED51FE4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does that affect us?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767AA34-ABB4-4A1F-BB59-97304C624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Bees of all types pollinate more than half of the plants that grow food for us.</a:t>
            </a:r>
          </a:p>
          <a:p>
            <a:pPr eaLnBrk="1" hangingPunct="1"/>
            <a:r>
              <a:rPr lang="en-GB" altLang="en-US"/>
              <a:t>If bees did not pollinate these plants, no fruits or seeds would develop.</a:t>
            </a:r>
          </a:p>
          <a:p>
            <a:pPr eaLnBrk="1" hangingPunct="1"/>
            <a:r>
              <a:rPr lang="en-GB" altLang="en-US"/>
              <a:t>That means no apples, no pears, no tomatoes, no cherries, no strawberries, no cucumbers, no nuts, no beans, no……….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DB281CA-D821-4D22-B021-3025AFF8D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How can we help look after bees?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CABF1A4-360E-4243-BC53-84785539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800"/>
              <a:t>1)   Be a friend to bees – they are not bad for us. If a bee is bothering you, stand still and it will go away.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2"/>
            </a:pPr>
            <a:r>
              <a:rPr lang="en-GB" altLang="en-US" sz="2800"/>
              <a:t>Don’t be scared of wild bees in the garden. Never harm a bees nest.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2"/>
            </a:pPr>
            <a:r>
              <a:rPr lang="en-GB" altLang="en-US" sz="2800"/>
              <a:t>Plant lots of flowers so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800"/>
              <a:t>bees can find lots of food.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4"/>
            </a:pPr>
            <a:r>
              <a:rPr lang="en-GB" altLang="en-US" sz="2800"/>
              <a:t>Join the BBC Radio Suffolk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800"/>
              <a:t>‘Bee Part of It’ campaign. </a:t>
            </a:r>
            <a:r>
              <a:rPr lang="en-GB" altLang="en-US" sz="2400"/>
              <a:t>http://www.bbc.co.uk/breathingplaces/beepartofit/</a:t>
            </a:r>
          </a:p>
        </p:txBody>
      </p:sp>
      <p:pic>
        <p:nvPicPr>
          <p:cNvPr id="22532" name="Picture 5" descr="EHoneyBee3">
            <a:extLst>
              <a:ext uri="{FF2B5EF4-FFF2-40B4-BE49-F238E27FC236}">
                <a16:creationId xmlns:a16="http://schemas.microsoft.com/office/drawing/2014/main" id="{4ED0F4FB-8FCE-4BEF-81D9-BCE5A32C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2951163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636FD51-AF8B-428E-91DC-98B305B52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How many different bees are there?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1BEB351-93C4-47E8-8E80-D8BB9906E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There are about 260 species of bee in the United Kingdom. </a:t>
            </a:r>
          </a:p>
          <a:p>
            <a:pPr eaLnBrk="1" hangingPunct="1"/>
            <a:r>
              <a:rPr lang="en-GB" altLang="en-US"/>
              <a:t>Only one is a honey bee.</a:t>
            </a:r>
          </a:p>
          <a:p>
            <a:pPr eaLnBrk="1" hangingPunct="1"/>
            <a:r>
              <a:rPr lang="en-GB" altLang="en-US"/>
              <a:t>There are about 17 Bumble Bee species. Honey bees and bumble bees are social bees and live as colonies. </a:t>
            </a:r>
          </a:p>
          <a:p>
            <a:pPr eaLnBrk="1" hangingPunct="1"/>
            <a:r>
              <a:rPr lang="en-GB" altLang="en-US"/>
              <a:t>The other 230 types of bees are solitary, which means they live on their own. </a:t>
            </a:r>
          </a:p>
        </p:txBody>
      </p:sp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F4AB52-F9CB-46AC-BDE9-681F10D1D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do bees eat?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00B92D3-4FDD-48E5-9D56-E01356297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Adult bees forage for pollen and nectar, the sweet liquid produced by flowers. </a:t>
            </a:r>
          </a:p>
          <a:p>
            <a:pPr eaLnBrk="1" hangingPunct="1"/>
            <a:r>
              <a:rPr lang="en-GB" altLang="en-US"/>
              <a:t>They feed the pollen to the young grubs in the hive or nest. Pollen has lots of protein.</a:t>
            </a:r>
          </a:p>
          <a:p>
            <a:pPr eaLnBrk="1" hangingPunct="1"/>
            <a:r>
              <a:rPr lang="en-GB" altLang="en-US"/>
              <a:t>Adult bees use nectar to make honey in the hive. Honey is stored</a:t>
            </a:r>
          </a:p>
          <a:p>
            <a:pPr eaLnBrk="1" hangingPunct="1">
              <a:buFontTx/>
              <a:buNone/>
            </a:pPr>
            <a:r>
              <a:rPr lang="en-GB" altLang="en-US"/>
              <a:t>   for winter.</a:t>
            </a:r>
          </a:p>
        </p:txBody>
      </p:sp>
      <p:pic>
        <p:nvPicPr>
          <p:cNvPr id="5124" name="Picture 5" descr="Honey-bee-feeding-laden-with-pollen">
            <a:extLst>
              <a:ext uri="{FF2B5EF4-FFF2-40B4-BE49-F238E27FC236}">
                <a16:creationId xmlns:a16="http://schemas.microsoft.com/office/drawing/2014/main" id="{D8B35716-35A0-4587-83C0-5DC42F88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9765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7019FCA-3641-440A-ACFD-9D1189D00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Where do bees live?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838ECC4-2C32-45D8-9649-E91C94589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Honey bees in the wild </a:t>
            </a:r>
          </a:p>
          <a:p>
            <a:pPr eaLnBrk="1" hangingPunct="1">
              <a:buFontTx/>
              <a:buNone/>
            </a:pPr>
            <a:r>
              <a:rPr lang="en-GB" altLang="en-US"/>
              <a:t>make their nests in </a:t>
            </a:r>
          </a:p>
          <a:p>
            <a:pPr eaLnBrk="1" hangingPunct="1">
              <a:buFontTx/>
              <a:buNone/>
            </a:pPr>
            <a:r>
              <a:rPr lang="en-GB" altLang="en-US"/>
              <a:t>trees, sometimes using </a:t>
            </a:r>
          </a:p>
          <a:p>
            <a:pPr eaLnBrk="1" hangingPunct="1">
              <a:buFontTx/>
              <a:buNone/>
            </a:pPr>
            <a:r>
              <a:rPr lang="en-GB" altLang="en-US"/>
              <a:t>holes in trunks or branches</a:t>
            </a:r>
          </a:p>
          <a:p>
            <a:pPr eaLnBrk="1" hangingPunct="1"/>
            <a:r>
              <a:rPr lang="en-GB" altLang="en-US"/>
              <a:t>People keep honey bees </a:t>
            </a:r>
          </a:p>
          <a:p>
            <a:pPr eaLnBrk="1" hangingPunct="1">
              <a:buFontTx/>
              <a:buNone/>
            </a:pPr>
            <a:r>
              <a:rPr lang="en-GB" altLang="en-US"/>
              <a:t>in bee hives which are </a:t>
            </a:r>
          </a:p>
          <a:p>
            <a:pPr eaLnBrk="1" hangingPunct="1">
              <a:buFontTx/>
              <a:buNone/>
            </a:pPr>
            <a:r>
              <a:rPr lang="en-GB" altLang="en-US"/>
              <a:t>usually made from wood. </a:t>
            </a:r>
          </a:p>
        </p:txBody>
      </p:sp>
      <p:pic>
        <p:nvPicPr>
          <p:cNvPr id="6148" name="Picture 7" descr="Bee%20Hive">
            <a:extLst>
              <a:ext uri="{FF2B5EF4-FFF2-40B4-BE49-F238E27FC236}">
                <a16:creationId xmlns:a16="http://schemas.microsoft.com/office/drawing/2014/main" id="{5EEBDB59-CBFB-4F32-AF0A-5DAD18C1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33825"/>
            <a:ext cx="17605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250-tree-hole">
            <a:extLst>
              <a:ext uri="{FF2B5EF4-FFF2-40B4-BE49-F238E27FC236}">
                <a16:creationId xmlns:a16="http://schemas.microsoft.com/office/drawing/2014/main" id="{D471EB38-8F0F-4A57-A896-6CD8A5CA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2670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79D0B1-E4AA-47FA-BEDF-F46F399DC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Where do bees live?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486A3B-7DDB-4D24-A7FD-AD075A080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Bumble bees make small </a:t>
            </a:r>
          </a:p>
          <a:p>
            <a:pPr eaLnBrk="1" hangingPunct="1">
              <a:buFontTx/>
              <a:buNone/>
            </a:pPr>
            <a:r>
              <a:rPr lang="en-GB" altLang="en-US"/>
              <a:t>nests, often in the ground. </a:t>
            </a:r>
          </a:p>
          <a:p>
            <a:pPr eaLnBrk="1" hangingPunct="1"/>
            <a:r>
              <a:rPr lang="en-GB" altLang="en-US"/>
              <a:t>Solitary bees live in </a:t>
            </a:r>
          </a:p>
          <a:p>
            <a:pPr eaLnBrk="1" hangingPunct="1">
              <a:buFontTx/>
              <a:buNone/>
            </a:pPr>
            <a:r>
              <a:rPr lang="en-GB" altLang="en-US"/>
              <a:t>lots of places, including </a:t>
            </a:r>
          </a:p>
          <a:p>
            <a:pPr eaLnBrk="1" hangingPunct="1">
              <a:buFontTx/>
              <a:buNone/>
            </a:pPr>
            <a:r>
              <a:rPr lang="en-GB" altLang="en-US"/>
              <a:t>in a hole in a wall or in </a:t>
            </a:r>
          </a:p>
          <a:p>
            <a:pPr eaLnBrk="1" hangingPunct="1">
              <a:buFontTx/>
              <a:buNone/>
            </a:pPr>
            <a:r>
              <a:rPr lang="en-GB" altLang="en-US"/>
              <a:t>the lawn.</a:t>
            </a:r>
          </a:p>
        </p:txBody>
      </p:sp>
      <p:pic>
        <p:nvPicPr>
          <p:cNvPr id="7172" name="Picture 5" descr="3433290663_a6e84caa4e">
            <a:extLst>
              <a:ext uri="{FF2B5EF4-FFF2-40B4-BE49-F238E27FC236}">
                <a16:creationId xmlns:a16="http://schemas.microsoft.com/office/drawing/2014/main" id="{1A134536-6F27-4B27-A46A-2EE39855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240088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07">
            <a:extLst>
              <a:ext uri="{FF2B5EF4-FFF2-40B4-BE49-F238E27FC236}">
                <a16:creationId xmlns:a16="http://schemas.microsoft.com/office/drawing/2014/main" id="{FF9C825A-408B-457B-B696-1EF37B1D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26162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D87B3E-2D59-468E-AAB3-1DB23747A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eats bees?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8F3D12-6C40-4269-BC46-0B2CEE6E0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eaLnBrk="1" hangingPunct="1"/>
            <a:r>
              <a:rPr lang="en-GB" altLang="en-US" sz="2800"/>
              <a:t>Lots of animals, large or small, eat bees:</a:t>
            </a:r>
          </a:p>
          <a:p>
            <a:pPr eaLnBrk="1" hangingPunct="1"/>
            <a:r>
              <a:rPr lang="en-GB" altLang="en-US" sz="2800"/>
              <a:t>Birds                                          </a:t>
            </a:r>
          </a:p>
          <a:p>
            <a:pPr eaLnBrk="1" hangingPunct="1"/>
            <a:r>
              <a:rPr lang="en-GB" altLang="en-US" sz="2800"/>
              <a:t>Spiders</a:t>
            </a:r>
          </a:p>
          <a:p>
            <a:pPr eaLnBrk="1" hangingPunct="1"/>
            <a:r>
              <a:rPr lang="en-GB" altLang="en-US" sz="2800"/>
              <a:t>Wasps or ants</a:t>
            </a:r>
          </a:p>
          <a:p>
            <a:pPr eaLnBrk="1" hangingPunct="1"/>
            <a:r>
              <a:rPr lang="en-GB" altLang="en-US" sz="2800"/>
              <a:t>Grasshoppers and crickets</a:t>
            </a:r>
          </a:p>
          <a:p>
            <a:pPr eaLnBrk="1" hangingPunct="1"/>
            <a:r>
              <a:rPr lang="en-GB" altLang="en-US" sz="2800"/>
              <a:t>Bigger animals like bears</a:t>
            </a:r>
          </a:p>
          <a:p>
            <a:pPr eaLnBrk="1" hangingPunct="1"/>
            <a:r>
              <a:rPr lang="en-GB" altLang="en-US" sz="2800"/>
              <a:t>My dog tries to catch bees!</a:t>
            </a:r>
          </a:p>
          <a:p>
            <a:pPr eaLnBrk="1" hangingPunct="1"/>
            <a:r>
              <a:rPr lang="en-GB" altLang="en-US" sz="2800"/>
              <a:t>Humans kill bees, sometimes deliberately and sometimes by accident when using sprays in the garden.</a:t>
            </a:r>
          </a:p>
        </p:txBody>
      </p:sp>
      <p:pic>
        <p:nvPicPr>
          <p:cNvPr id="8196" name="Picture 5" descr="5270438">
            <a:extLst>
              <a:ext uri="{FF2B5EF4-FFF2-40B4-BE49-F238E27FC236}">
                <a16:creationId xmlns:a16="http://schemas.microsoft.com/office/drawing/2014/main" id="{A9F2700C-0683-44A7-9E08-8E67B2F2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28797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6ABCEB-C27F-4181-8D87-7545C9339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Bumble Bees – the gentle bee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AD4DCD4-D796-497D-B8A0-50E356913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Bumble bees are not the </a:t>
            </a:r>
          </a:p>
          <a:p>
            <a:pPr eaLnBrk="1" hangingPunct="1">
              <a:buFontTx/>
              <a:buNone/>
            </a:pPr>
            <a:r>
              <a:rPr lang="en-GB" altLang="en-US"/>
              <a:t>same as honey bees.</a:t>
            </a:r>
          </a:p>
          <a:p>
            <a:pPr eaLnBrk="1" hangingPunct="1"/>
            <a:r>
              <a:rPr lang="en-GB" altLang="en-US"/>
              <a:t>They only make a </a:t>
            </a:r>
          </a:p>
          <a:p>
            <a:pPr eaLnBrk="1" hangingPunct="1">
              <a:buFontTx/>
              <a:buNone/>
            </a:pPr>
            <a:r>
              <a:rPr lang="en-GB" altLang="en-US"/>
              <a:t>tiny bit of honey, </a:t>
            </a:r>
          </a:p>
          <a:p>
            <a:pPr eaLnBrk="1" hangingPunct="1">
              <a:buFontTx/>
              <a:buNone/>
            </a:pPr>
            <a:r>
              <a:rPr lang="en-GB" altLang="en-US"/>
              <a:t>enough to feed </a:t>
            </a:r>
          </a:p>
          <a:p>
            <a:pPr eaLnBrk="1" hangingPunct="1">
              <a:buFontTx/>
              <a:buNone/>
            </a:pPr>
            <a:r>
              <a:rPr lang="en-GB" altLang="en-US"/>
              <a:t>their young.</a:t>
            </a:r>
          </a:p>
          <a:p>
            <a:pPr eaLnBrk="1" hangingPunct="1"/>
            <a:endParaRPr lang="en-GB" altLang="en-US"/>
          </a:p>
        </p:txBody>
      </p:sp>
      <p:pic>
        <p:nvPicPr>
          <p:cNvPr id="9220" name="Picture 5" descr="bumble-bee">
            <a:extLst>
              <a:ext uri="{FF2B5EF4-FFF2-40B4-BE49-F238E27FC236}">
                <a16:creationId xmlns:a16="http://schemas.microsoft.com/office/drawing/2014/main" id="{6E8C7951-DF14-4B07-98F3-ACFA21DB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40322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9E36B68-C543-4E28-A477-F541BD587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Bumble Bees (cont.)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D02DADD-297A-4EEB-B637-88860C627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/>
              <a:t>  They are round and furry </a:t>
            </a:r>
          </a:p>
          <a:p>
            <a:pPr eaLnBrk="1" hangingPunct="1">
              <a:buFontTx/>
              <a:buNone/>
            </a:pPr>
            <a:r>
              <a:rPr lang="en-GB" altLang="en-US"/>
              <a:t>and fly a lot more slowly </a:t>
            </a:r>
          </a:p>
          <a:p>
            <a:pPr eaLnBrk="1" hangingPunct="1">
              <a:buFontTx/>
              <a:buNone/>
            </a:pPr>
            <a:r>
              <a:rPr lang="en-GB" altLang="en-US"/>
              <a:t>than honey bees.</a:t>
            </a:r>
          </a:p>
          <a:p>
            <a:pPr eaLnBrk="1" hangingPunct="1">
              <a:buFontTx/>
              <a:buNone/>
            </a:pPr>
            <a:r>
              <a:rPr lang="en-GB" altLang="en-US"/>
              <a:t>  They rarely use their </a:t>
            </a:r>
          </a:p>
          <a:p>
            <a:pPr eaLnBrk="1" hangingPunct="1">
              <a:buFontTx/>
              <a:buNone/>
            </a:pPr>
            <a:r>
              <a:rPr lang="en-GB" altLang="en-US"/>
              <a:t>sting, and do not die </a:t>
            </a:r>
          </a:p>
          <a:p>
            <a:pPr eaLnBrk="1" hangingPunct="1">
              <a:buFontTx/>
              <a:buNone/>
            </a:pPr>
            <a:r>
              <a:rPr lang="en-GB" altLang="en-US"/>
              <a:t>when they do use it.</a:t>
            </a:r>
          </a:p>
          <a:p>
            <a:pPr eaLnBrk="1" hangingPunct="1"/>
            <a:endParaRPr lang="en-GB" altLang="en-US"/>
          </a:p>
        </p:txBody>
      </p:sp>
      <p:pic>
        <p:nvPicPr>
          <p:cNvPr id="10244" name="Picture 5" descr="bumblebee">
            <a:extLst>
              <a:ext uri="{FF2B5EF4-FFF2-40B4-BE49-F238E27FC236}">
                <a16:creationId xmlns:a16="http://schemas.microsoft.com/office/drawing/2014/main" id="{F056D0F2-CEAC-428F-A726-442FF8A8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78113"/>
            <a:ext cx="36718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8000">
    <p:random/>
    <p:sndAc>
      <p:stSnd>
        <p:snd r:embed="rId2" name="arrow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822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Bradley Hand ITC</vt:lpstr>
      <vt:lpstr>Default Design</vt:lpstr>
      <vt:lpstr>Bees</vt:lpstr>
      <vt:lpstr>Bees are insects.  They have a three part body and six legs. They also have 2 pairs of wings.</vt:lpstr>
      <vt:lpstr>How many different bees are there?</vt:lpstr>
      <vt:lpstr>What do bees eat?</vt:lpstr>
      <vt:lpstr>Where do bees live?</vt:lpstr>
      <vt:lpstr>Where do bees live?</vt:lpstr>
      <vt:lpstr>What eats bees?</vt:lpstr>
      <vt:lpstr>Bumble Bees – the gentle bee</vt:lpstr>
      <vt:lpstr>Bumble Bees (cont.)</vt:lpstr>
      <vt:lpstr>Honey Bees</vt:lpstr>
      <vt:lpstr>A honey bee hive</vt:lpstr>
      <vt:lpstr>Collecting honey from the hive</vt:lpstr>
      <vt:lpstr>Do you like honey?</vt:lpstr>
      <vt:lpstr>What shape are honeycomb cells?</vt:lpstr>
      <vt:lpstr>PowerPoint Presentation</vt:lpstr>
      <vt:lpstr>What types of bee are in a hive?</vt:lpstr>
      <vt:lpstr>How do bees find food?</vt:lpstr>
      <vt:lpstr>The Waggle Dance</vt:lpstr>
      <vt:lpstr>Here is the really important bit!</vt:lpstr>
      <vt:lpstr>How does that affect us?</vt:lpstr>
      <vt:lpstr>How can we help look after bees?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Bees</dc:title>
  <dc:creator>Teacher</dc:creator>
  <cp:lastModifiedBy>Accounts</cp:lastModifiedBy>
  <cp:revision>24</cp:revision>
  <dcterms:created xsi:type="dcterms:W3CDTF">2010-06-06T08:07:45Z</dcterms:created>
  <dcterms:modified xsi:type="dcterms:W3CDTF">2020-06-11T11:05:18Z</dcterms:modified>
</cp:coreProperties>
</file>