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83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02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5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3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2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2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11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6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8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3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57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2834E-09F7-7445-8E11-4539EBB29FF3}" type="datetimeFigureOut">
              <a:rPr lang="en-US" smtClean="0"/>
              <a:t>6/21/2020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8FD00-607B-C948-8458-D98545B73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75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9455"/>
            <a:ext cx="7772400" cy="4643621"/>
          </a:xfrm>
        </p:spPr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DFD7ED"/>
                </a:solidFill>
              </a:rPr>
              <a:t>Column addition </a:t>
            </a:r>
            <a:endParaRPr lang="en-US" sz="7200" b="1" u="sng" dirty="0">
              <a:solidFill>
                <a:srgbClr val="DFD7E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678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addition?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730" y="1417638"/>
            <a:ext cx="8557064" cy="4708525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 smtClean="0">
                <a:solidFill>
                  <a:srgbClr val="DFD7ED"/>
                </a:solidFill>
              </a:rPr>
              <a:t>Talk to your partner/adult about what addition is…</a:t>
            </a:r>
            <a:endParaRPr lang="en-US" dirty="0">
              <a:solidFill>
                <a:srgbClr val="DFD7ED"/>
              </a:solidFill>
            </a:endParaRPr>
          </a:p>
          <a:p>
            <a:r>
              <a:rPr lang="en-US" dirty="0" smtClean="0">
                <a:solidFill>
                  <a:srgbClr val="DFD7ED"/>
                </a:solidFill>
              </a:rPr>
              <a:t>How else can we say add?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Do numbers get bigger or smaller?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Can we add more than one number together?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When might you use addition?</a:t>
            </a:r>
          </a:p>
          <a:p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Share your ideas!!</a:t>
            </a:r>
          </a:p>
          <a:p>
            <a:endParaRPr lang="en-US" dirty="0">
              <a:solidFill>
                <a:srgbClr val="DFD7E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074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whiteboard/piece of paper…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600200"/>
            <a:ext cx="854075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We are going to set out a calculation in a column.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We are going to do 35 + 12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On your boards, write it down so that your calculation looks like this…</a:t>
            </a:r>
            <a:endParaRPr lang="en-US" dirty="0">
              <a:solidFill>
                <a:srgbClr val="DFD7E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17333" y="1524000"/>
            <a:ext cx="2127249" cy="3477875"/>
            <a:chOff x="3217333" y="1524000"/>
            <a:chExt cx="2127249" cy="3477875"/>
          </a:xfrm>
        </p:grpSpPr>
        <p:sp>
          <p:nvSpPr>
            <p:cNvPr id="5" name="TextBox 4"/>
            <p:cNvSpPr txBox="1"/>
            <p:nvPr/>
          </p:nvSpPr>
          <p:spPr>
            <a:xfrm>
              <a:off x="3217333" y="1524000"/>
              <a:ext cx="2127249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/>
                <a:t>   T    O</a:t>
              </a:r>
            </a:p>
            <a:p>
              <a:r>
                <a:rPr lang="en-US" sz="4400" dirty="0"/>
                <a:t> </a:t>
              </a:r>
              <a:r>
                <a:rPr lang="en-US" sz="4400" dirty="0" smtClean="0"/>
                <a:t>  </a:t>
              </a:r>
            </a:p>
            <a:p>
              <a:r>
                <a:rPr lang="en-US" sz="4400" dirty="0"/>
                <a:t> </a:t>
              </a:r>
              <a:r>
                <a:rPr lang="en-US" sz="4400" dirty="0" smtClean="0"/>
                <a:t>   3    5</a:t>
              </a:r>
            </a:p>
            <a:p>
              <a:r>
                <a:rPr lang="en-US" sz="4400" dirty="0" smtClean="0"/>
                <a:t>+ 1    2</a:t>
              </a:r>
            </a:p>
            <a:p>
              <a:endParaRPr lang="en-US" sz="4400" dirty="0" smtClean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406775" y="4381500"/>
              <a:ext cx="1471083" cy="0"/>
            </a:xfrm>
            <a:prstGeom prst="line">
              <a:avLst/>
            </a:prstGeom>
            <a:ln>
              <a:solidFill>
                <a:schemeClr val="bg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406775" y="4995525"/>
              <a:ext cx="1471083" cy="0"/>
            </a:xfrm>
            <a:prstGeom prst="line">
              <a:avLst/>
            </a:prstGeom>
            <a:ln>
              <a:solidFill>
                <a:schemeClr val="bg1">
                  <a:lumMod val="20000"/>
                  <a:lumOff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05833" y="1710031"/>
            <a:ext cx="25082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The biggest number always goes on the top!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18250" y="1862431"/>
            <a:ext cx="25082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Now, we’re ready to add…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5750" y="4493358"/>
            <a:ext cx="8540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First, we add together the </a:t>
            </a:r>
            <a:r>
              <a:rPr lang="en-US" sz="3200" dirty="0" smtClean="0">
                <a:solidFill>
                  <a:srgbClr val="DFD7ED"/>
                </a:solidFill>
              </a:rPr>
              <a:t>ones</a:t>
            </a:r>
            <a:r>
              <a:rPr lang="en-US" sz="3200" dirty="0" smtClean="0">
                <a:solidFill>
                  <a:srgbClr val="DFD7ED"/>
                </a:solidFill>
              </a:rPr>
              <a:t>, and write the total in the </a:t>
            </a:r>
            <a:r>
              <a:rPr lang="en-US" sz="3200" dirty="0" smtClean="0">
                <a:solidFill>
                  <a:srgbClr val="DFD7ED"/>
                </a:solidFill>
              </a:rPr>
              <a:t>ones </a:t>
            </a:r>
            <a:r>
              <a:rPr lang="en-US" sz="3200" dirty="0" smtClean="0">
                <a:solidFill>
                  <a:srgbClr val="DFD7ED"/>
                </a:solidFill>
              </a:rPr>
              <a:t>column…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60334" y="4232434"/>
            <a:ext cx="539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7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285750" y="5344258"/>
            <a:ext cx="8540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DFD7ED"/>
                </a:solidFill>
              </a:rPr>
              <a:t>Next, we add together the tens, then we write the total in the tens column…</a:t>
            </a:r>
            <a:endParaRPr lang="en-US" sz="3200" dirty="0">
              <a:solidFill>
                <a:srgbClr val="DFD7E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2567" y="4232434"/>
            <a:ext cx="539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225" y="5537771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DFD7ED"/>
                </a:solidFill>
              </a:rPr>
              <a:t>What’s </a:t>
            </a:r>
            <a:r>
              <a:rPr lang="en-US" sz="6000" dirty="0" smtClean="0">
                <a:solidFill>
                  <a:srgbClr val="DFD7ED"/>
                </a:solidFill>
              </a:rPr>
              <a:t>our answer</a:t>
            </a:r>
            <a:r>
              <a:rPr lang="en-US" sz="6000" dirty="0" smtClean="0">
                <a:solidFill>
                  <a:srgbClr val="DFD7ED"/>
                </a:solidFill>
              </a:rPr>
              <a:t>?</a:t>
            </a:r>
            <a:endParaRPr lang="en-US" sz="6000" dirty="0">
              <a:solidFill>
                <a:srgbClr val="DFD7ED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249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  <p:bldP spid="13" grpId="0"/>
      <p:bldP spid="13" grpId="1"/>
      <p:bldP spid="14" grpId="0"/>
      <p:bldP spid="15" grpId="0"/>
      <p:bldP spid="15" grpId="1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another…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18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Can you set out 47 + 11?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Does it look like this…</a:t>
            </a:r>
          </a:p>
          <a:p>
            <a:pPr marL="0" indent="0">
              <a:buNone/>
            </a:pPr>
            <a:endParaRPr lang="en-US" dirty="0">
              <a:solidFill>
                <a:srgbClr val="DFD7ED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85583" y="2783416"/>
            <a:ext cx="2804583" cy="3767667"/>
            <a:chOff x="3079750" y="2783416"/>
            <a:chExt cx="2804583" cy="2889891"/>
          </a:xfrm>
        </p:grpSpPr>
        <p:sp>
          <p:nvSpPr>
            <p:cNvPr id="4" name="TextBox 3"/>
            <p:cNvSpPr txBox="1"/>
            <p:nvPr/>
          </p:nvSpPr>
          <p:spPr>
            <a:xfrm>
              <a:off x="3185583" y="2783416"/>
              <a:ext cx="2698750" cy="214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>
                  <a:solidFill>
                    <a:srgbClr val="DFD7ED"/>
                  </a:solidFill>
                </a:rPr>
                <a:t>      T     O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      </a:t>
              </a:r>
            </a:p>
            <a:p>
              <a:r>
                <a:rPr lang="en-US" sz="4400" dirty="0">
                  <a:solidFill>
                    <a:srgbClr val="DFD7ED"/>
                  </a:solidFill>
                </a:rPr>
                <a:t> </a:t>
              </a:r>
              <a:r>
                <a:rPr lang="en-US" sz="4400" dirty="0" smtClean="0">
                  <a:solidFill>
                    <a:srgbClr val="DFD7ED"/>
                  </a:solidFill>
                </a:rPr>
                <a:t>     4     7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+    1     1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079750" y="4907074"/>
              <a:ext cx="2592917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079750" y="5673307"/>
              <a:ext cx="2592917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319617" y="2910416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DFD7ED"/>
                </a:solidFill>
              </a:rPr>
              <a:t>Which column do we add first?</a:t>
            </a:r>
            <a:endParaRPr lang="en-US" sz="4000" dirty="0">
              <a:solidFill>
                <a:srgbClr val="DFD7E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617" y="2935815"/>
            <a:ext cx="259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DFD7ED"/>
                </a:solidFill>
              </a:rPr>
              <a:t>Have a go at adding </a:t>
            </a:r>
            <a:r>
              <a:rPr lang="en-US" sz="4000" smtClean="0">
                <a:solidFill>
                  <a:srgbClr val="DFD7ED"/>
                </a:solidFill>
              </a:rPr>
              <a:t>the </a:t>
            </a:r>
            <a:r>
              <a:rPr lang="en-US" sz="4000" smtClean="0">
                <a:solidFill>
                  <a:srgbClr val="DFD7ED"/>
                </a:solidFill>
              </a:rPr>
              <a:t>ones</a:t>
            </a:r>
            <a:r>
              <a:rPr lang="en-US" sz="4000" dirty="0" smtClean="0">
                <a:solidFill>
                  <a:srgbClr val="DFD7ED"/>
                </a:solidFill>
              </a:rPr>
              <a:t>…</a:t>
            </a:r>
            <a:endParaRPr lang="en-US" sz="4000" dirty="0">
              <a:solidFill>
                <a:srgbClr val="DFD7E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9350" y="3039260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DFD7ED"/>
                </a:solidFill>
              </a:rPr>
              <a:t>Which column do we add second?</a:t>
            </a:r>
            <a:endParaRPr lang="en-US" sz="4000" dirty="0">
              <a:solidFill>
                <a:srgbClr val="DFD7E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9350" y="3102760"/>
            <a:ext cx="259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DFD7ED"/>
                </a:solidFill>
              </a:rPr>
              <a:t>Have a go at adding the tens…</a:t>
            </a:r>
            <a:endParaRPr lang="en-US" sz="4000" dirty="0">
              <a:solidFill>
                <a:srgbClr val="DFD7E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50" y="1417638"/>
            <a:ext cx="7291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DFD7ED"/>
                </a:solidFill>
              </a:rPr>
              <a:t>Let’s see if you’re right!</a:t>
            </a:r>
            <a:endParaRPr lang="en-US" sz="5400" dirty="0">
              <a:solidFill>
                <a:srgbClr val="DFD7E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2" y="5619057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DFD7ED"/>
                </a:solidFill>
              </a:rPr>
              <a:t>8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1517" y="5619057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DFD7ED"/>
                </a:solidFill>
              </a:rPr>
              <a:t>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105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challenge ourselves…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653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This time, we’re going to try Hundreds, Tens and Ones!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DFD7ED"/>
                </a:solidFill>
              </a:rPr>
              <a:t>On your boards, show your adults how you think you’d lay out 321 + 123…</a:t>
            </a: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DFD7ED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77584" y="3079749"/>
            <a:ext cx="3492500" cy="3545916"/>
            <a:chOff x="3079750" y="2783416"/>
            <a:chExt cx="2804583" cy="2712184"/>
          </a:xfrm>
        </p:grpSpPr>
        <p:sp>
          <p:nvSpPr>
            <p:cNvPr id="5" name="TextBox 4"/>
            <p:cNvSpPr txBox="1"/>
            <p:nvPr/>
          </p:nvSpPr>
          <p:spPr>
            <a:xfrm>
              <a:off x="3185583" y="2783416"/>
              <a:ext cx="2698750" cy="2142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>
                  <a:solidFill>
                    <a:srgbClr val="DFD7ED"/>
                  </a:solidFill>
                </a:rPr>
                <a:t>      H   T     O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     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      3    2     1</a:t>
              </a:r>
            </a:p>
            <a:p>
              <a:r>
                <a:rPr lang="en-US" sz="4400" dirty="0" smtClean="0">
                  <a:solidFill>
                    <a:srgbClr val="DFD7ED"/>
                  </a:solidFill>
                </a:rPr>
                <a:t>+    1    2     3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079750" y="4907074"/>
              <a:ext cx="2592917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079750" y="5495600"/>
              <a:ext cx="2592917" cy="0"/>
            </a:xfrm>
            <a:prstGeom prst="line">
              <a:avLst/>
            </a:prstGeom>
            <a:ln>
              <a:solidFill>
                <a:srgbClr val="DFD7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287433" y="5856225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DFD7ED"/>
                </a:solidFill>
              </a:rPr>
              <a:t>4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1499" y="5856225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DFD7ED"/>
                </a:solidFill>
              </a:rPr>
              <a:t>4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6583" y="5856225"/>
            <a:ext cx="537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DFD7ED"/>
                </a:solidFill>
              </a:rPr>
              <a:t>4</a:t>
            </a:r>
            <a:endParaRPr lang="en-US" sz="4400" dirty="0">
              <a:solidFill>
                <a:srgbClr val="DFD7ED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924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612"/>
            <a:ext cx="8229600" cy="1143000"/>
          </a:xfrm>
        </p:spPr>
        <p:txBody>
          <a:bodyPr/>
          <a:lstStyle/>
          <a:p>
            <a:r>
              <a:rPr lang="en-US" dirty="0" smtClean="0"/>
              <a:t>Fantastic- let’s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917" y="952500"/>
            <a:ext cx="8815916" cy="5683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Now complete Day 1 attachment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DFD7ED"/>
                </a:solidFill>
              </a:rPr>
              <a:t>Remember… 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only write one digit in each box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make sure your digits are underneath the correct place value.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show what calculation you are doing with a + symbol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leave a line between each question</a:t>
            </a:r>
          </a:p>
          <a:p>
            <a:r>
              <a:rPr lang="en-US" dirty="0" smtClean="0">
                <a:solidFill>
                  <a:srgbClr val="DFD7ED"/>
                </a:solidFill>
              </a:rPr>
              <a:t>You MUST leave a line between your place values and calculation.</a:t>
            </a:r>
            <a:endParaRPr lang="en-US" dirty="0">
              <a:solidFill>
                <a:srgbClr val="DFD7E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7863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Day 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68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chool Current">
  <a:themeElements>
    <a:clrScheme name="School">
      <a:dk1>
        <a:srgbClr val="64009E"/>
      </a:dk1>
      <a:lt1>
        <a:srgbClr val="614596"/>
      </a:lt1>
      <a:dk2>
        <a:srgbClr val="583685"/>
      </a:dk2>
      <a:lt2>
        <a:srgbClr val="684794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13080"/>
      </a:hlink>
      <a:folHlink>
        <a:srgbClr val="65289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 Current.thmx</Template>
  <TotalTime>2853</TotalTime>
  <Words>349</Words>
  <Application>Microsoft Office PowerPoint</Application>
  <PresentationFormat>On-screen Show (4:3)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School Current</vt:lpstr>
      <vt:lpstr>Column addition </vt:lpstr>
      <vt:lpstr>What is addition?</vt:lpstr>
      <vt:lpstr>On a whiteboard/piece of paper…</vt:lpstr>
      <vt:lpstr>Let’s try another…</vt:lpstr>
      <vt:lpstr>Let’s challenge ourselves…</vt:lpstr>
      <vt:lpstr>Fantastic- let’s practice!</vt:lpstr>
    </vt:vector>
  </TitlesOfParts>
  <Company>All Saints Junior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L.O. To use columns to add numbers. + I can set calculations out correctly. + I can place numbers into a calculation. + I can exchange between columns.</dc:title>
  <dc:creator>Natalie Needham</dc:creator>
  <cp:lastModifiedBy>Kayleigh Dell</cp:lastModifiedBy>
  <cp:revision>11</cp:revision>
  <dcterms:created xsi:type="dcterms:W3CDTF">2012-10-12T09:35:31Z</dcterms:created>
  <dcterms:modified xsi:type="dcterms:W3CDTF">2020-06-21T11:40:35Z</dcterms:modified>
</cp:coreProperties>
</file>