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62" y="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3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2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2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6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8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3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57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5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9455"/>
            <a:ext cx="7772400" cy="4643621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DFD7ED"/>
                </a:solidFill>
              </a:rPr>
              <a:t>Column </a:t>
            </a:r>
            <a:r>
              <a:rPr lang="en-US" sz="7200" b="1" u="sng" dirty="0" smtClean="0">
                <a:solidFill>
                  <a:srgbClr val="DFD7ED"/>
                </a:solidFill>
              </a:rPr>
              <a:t>subtraction</a:t>
            </a:r>
            <a:r>
              <a:rPr lang="en-US" sz="7200" b="1" u="sng" dirty="0" smtClean="0">
                <a:solidFill>
                  <a:srgbClr val="DFD7ED"/>
                </a:solidFill>
              </a:rPr>
              <a:t> </a:t>
            </a:r>
            <a:endParaRPr lang="en-US" sz="7200" b="1" u="sng" dirty="0">
              <a:solidFill>
                <a:srgbClr val="DFD7E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78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subtraction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730" y="1417638"/>
            <a:ext cx="8557064" cy="4708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rgbClr val="DFD7ED"/>
                </a:solidFill>
              </a:rPr>
              <a:t>Talk to your partner/adult about what </a:t>
            </a:r>
            <a:r>
              <a:rPr lang="en-US" sz="3600" dirty="0" smtClean="0">
                <a:solidFill>
                  <a:srgbClr val="DFD7ED"/>
                </a:solidFill>
              </a:rPr>
              <a:t>subtraction</a:t>
            </a:r>
            <a:r>
              <a:rPr lang="en-US" sz="3600" dirty="0" smtClean="0">
                <a:solidFill>
                  <a:srgbClr val="DFD7ED"/>
                </a:solidFill>
              </a:rPr>
              <a:t> </a:t>
            </a:r>
            <a:r>
              <a:rPr lang="en-US" sz="3600" dirty="0" smtClean="0">
                <a:solidFill>
                  <a:srgbClr val="DFD7ED"/>
                </a:solidFill>
              </a:rPr>
              <a:t>is…</a:t>
            </a:r>
            <a:endParaRPr lang="en-US" dirty="0">
              <a:solidFill>
                <a:srgbClr val="DFD7ED"/>
              </a:solidFill>
            </a:endParaRPr>
          </a:p>
          <a:p>
            <a:r>
              <a:rPr lang="en-US" dirty="0" smtClean="0">
                <a:solidFill>
                  <a:srgbClr val="DFD7ED"/>
                </a:solidFill>
              </a:rPr>
              <a:t>How else can we say </a:t>
            </a:r>
            <a:r>
              <a:rPr lang="en-US" dirty="0" smtClean="0">
                <a:solidFill>
                  <a:srgbClr val="DFD7ED"/>
                </a:solidFill>
              </a:rPr>
              <a:t>subtract</a:t>
            </a:r>
            <a:r>
              <a:rPr lang="en-US" dirty="0" smtClean="0">
                <a:solidFill>
                  <a:srgbClr val="DFD7ED"/>
                </a:solidFill>
              </a:rPr>
              <a:t>?</a:t>
            </a:r>
            <a:endParaRPr lang="en-US" dirty="0" smtClean="0">
              <a:solidFill>
                <a:srgbClr val="DFD7ED"/>
              </a:solidFill>
            </a:endParaRPr>
          </a:p>
          <a:p>
            <a:r>
              <a:rPr lang="en-US" dirty="0" smtClean="0">
                <a:solidFill>
                  <a:srgbClr val="DFD7ED"/>
                </a:solidFill>
              </a:rPr>
              <a:t>Do numbers get bigger or smaller?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Can we </a:t>
            </a:r>
            <a:r>
              <a:rPr lang="en-US" dirty="0" smtClean="0">
                <a:solidFill>
                  <a:srgbClr val="DFD7ED"/>
                </a:solidFill>
              </a:rPr>
              <a:t>subtract</a:t>
            </a:r>
            <a:r>
              <a:rPr lang="en-US" dirty="0" smtClean="0">
                <a:solidFill>
                  <a:srgbClr val="DFD7ED"/>
                </a:solidFill>
              </a:rPr>
              <a:t> </a:t>
            </a:r>
            <a:r>
              <a:rPr lang="en-US" dirty="0" smtClean="0">
                <a:solidFill>
                  <a:srgbClr val="DFD7ED"/>
                </a:solidFill>
              </a:rPr>
              <a:t>more than one </a:t>
            </a:r>
            <a:r>
              <a:rPr lang="en-US" dirty="0" smtClean="0">
                <a:solidFill>
                  <a:srgbClr val="DFD7ED"/>
                </a:solidFill>
              </a:rPr>
              <a:t>number?</a:t>
            </a:r>
            <a:endParaRPr lang="en-US" dirty="0" smtClean="0">
              <a:solidFill>
                <a:srgbClr val="DFD7ED"/>
              </a:solidFill>
            </a:endParaRPr>
          </a:p>
          <a:p>
            <a:r>
              <a:rPr lang="en-US" dirty="0" smtClean="0">
                <a:solidFill>
                  <a:srgbClr val="DFD7ED"/>
                </a:solidFill>
              </a:rPr>
              <a:t>When might you use </a:t>
            </a:r>
            <a:r>
              <a:rPr lang="en-US" dirty="0" smtClean="0">
                <a:solidFill>
                  <a:srgbClr val="DFD7ED"/>
                </a:solidFill>
              </a:rPr>
              <a:t>subtraction</a:t>
            </a:r>
            <a:r>
              <a:rPr lang="en-US" dirty="0" smtClean="0">
                <a:solidFill>
                  <a:srgbClr val="DFD7ED"/>
                </a:solidFill>
              </a:rPr>
              <a:t>?</a:t>
            </a:r>
            <a:endParaRPr lang="en-US" dirty="0" smtClean="0">
              <a:solidFill>
                <a:srgbClr val="DFD7ED"/>
              </a:solidFill>
            </a:endParaRPr>
          </a:p>
          <a:p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Share your ideas!!</a:t>
            </a:r>
          </a:p>
          <a:p>
            <a:endParaRPr lang="en-US" dirty="0">
              <a:solidFill>
                <a:srgbClr val="DFD7E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074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whiteboard/piece of paper…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54075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set out a calculation in a column.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do 35 </a:t>
            </a:r>
            <a:r>
              <a:rPr lang="en-US" dirty="0" smtClean="0">
                <a:solidFill>
                  <a:srgbClr val="DFD7ED"/>
                </a:solidFill>
              </a:rPr>
              <a:t>- </a:t>
            </a:r>
            <a:r>
              <a:rPr lang="en-US" dirty="0" smtClean="0">
                <a:solidFill>
                  <a:srgbClr val="DFD7ED"/>
                </a:solidFill>
              </a:rPr>
              <a:t>12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On your boards, write it down so that your calculation looks like this…</a:t>
            </a: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17333" y="1524000"/>
            <a:ext cx="2127249" cy="3477875"/>
            <a:chOff x="3217333" y="1524000"/>
            <a:chExt cx="2127249" cy="3477875"/>
          </a:xfrm>
        </p:grpSpPr>
        <p:sp>
          <p:nvSpPr>
            <p:cNvPr id="5" name="TextBox 4"/>
            <p:cNvSpPr txBox="1"/>
            <p:nvPr/>
          </p:nvSpPr>
          <p:spPr>
            <a:xfrm>
              <a:off x="3217333" y="1524000"/>
              <a:ext cx="212724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/>
                <a:t>   T    O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 3    5</a:t>
              </a:r>
            </a:p>
            <a:p>
              <a:r>
                <a:rPr lang="en-US" sz="4400" dirty="0"/>
                <a:t>-</a:t>
              </a:r>
              <a:r>
                <a:rPr lang="en-US" sz="4400" dirty="0" smtClean="0"/>
                <a:t>   1    2</a:t>
              </a:r>
              <a:endParaRPr lang="en-US" sz="4400" dirty="0" smtClean="0"/>
            </a:p>
            <a:p>
              <a:endParaRPr lang="en-US" sz="4400" dirty="0" smtClean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406775" y="4381500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406775" y="4995525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05833" y="1710031"/>
            <a:ext cx="2508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The biggest number always goes on the top!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18250" y="1862431"/>
            <a:ext cx="2508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Now, we’re ready to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…</a:t>
            </a:r>
            <a:endParaRPr lang="en-US" sz="3200" dirty="0" smtClean="0">
              <a:solidFill>
                <a:srgbClr val="DFD7E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50" y="4463266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First, we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 </a:t>
            </a:r>
            <a:r>
              <a:rPr lang="en-US" sz="3200" dirty="0" smtClean="0">
                <a:solidFill>
                  <a:srgbClr val="DFD7ED"/>
                </a:solidFill>
              </a:rPr>
              <a:t>the ones, and write the total in the ones 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0334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3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85750" y="5344258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Next, we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 </a:t>
            </a:r>
            <a:r>
              <a:rPr lang="en-US" sz="3200" dirty="0" smtClean="0">
                <a:solidFill>
                  <a:srgbClr val="DFD7ED"/>
                </a:solidFill>
              </a:rPr>
              <a:t>the tens, then we write the total in the tens 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2567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2</a:t>
            </a:r>
            <a:endParaRPr 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3225" y="5537771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DFD7ED"/>
                </a:solidFill>
              </a:rPr>
              <a:t>What’s our answer?</a:t>
            </a:r>
            <a:endParaRPr lang="en-US" sz="6000" dirty="0">
              <a:solidFill>
                <a:srgbClr val="DFD7ED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249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whiteboard/piece of paper…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54075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set out a calculation in a column.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do </a:t>
            </a:r>
            <a:r>
              <a:rPr lang="en-US" dirty="0" smtClean="0">
                <a:solidFill>
                  <a:srgbClr val="DFD7ED"/>
                </a:solidFill>
              </a:rPr>
              <a:t>88</a:t>
            </a:r>
            <a:r>
              <a:rPr lang="en-US" dirty="0" smtClean="0">
                <a:solidFill>
                  <a:srgbClr val="DFD7ED"/>
                </a:solidFill>
              </a:rPr>
              <a:t> - 42</a:t>
            </a:r>
            <a:endParaRPr lang="en-US" dirty="0" smtClean="0">
              <a:solidFill>
                <a:srgbClr val="DFD7ED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On your boards, write it down so that your calculation looks like this…</a:t>
            </a: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17333" y="1524000"/>
            <a:ext cx="2127249" cy="3477875"/>
            <a:chOff x="3217333" y="1524000"/>
            <a:chExt cx="2127249" cy="3477875"/>
          </a:xfrm>
        </p:grpSpPr>
        <p:sp>
          <p:nvSpPr>
            <p:cNvPr id="5" name="TextBox 4"/>
            <p:cNvSpPr txBox="1"/>
            <p:nvPr/>
          </p:nvSpPr>
          <p:spPr>
            <a:xfrm>
              <a:off x="3217333" y="1524000"/>
              <a:ext cx="212724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/>
                <a:t>   T    O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 </a:t>
              </a:r>
              <a:r>
                <a:rPr lang="en-US" sz="4400" dirty="0"/>
                <a:t>8</a:t>
              </a:r>
              <a:r>
                <a:rPr lang="en-US" sz="4400" dirty="0" smtClean="0"/>
                <a:t>    8</a:t>
              </a:r>
              <a:endParaRPr lang="en-US" sz="4400" dirty="0" smtClean="0"/>
            </a:p>
            <a:p>
              <a:r>
                <a:rPr lang="en-US" sz="4400" dirty="0"/>
                <a:t>-</a:t>
              </a:r>
              <a:r>
                <a:rPr lang="en-US" sz="4400" dirty="0" smtClean="0"/>
                <a:t>   4    2</a:t>
              </a:r>
              <a:endParaRPr lang="en-US" sz="4400" dirty="0" smtClean="0"/>
            </a:p>
            <a:p>
              <a:endParaRPr lang="en-US" sz="4400" dirty="0" smtClean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406775" y="4381500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406775" y="4995525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05833" y="1710031"/>
            <a:ext cx="2508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The biggest number always goes on the top!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18250" y="1862431"/>
            <a:ext cx="2508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Now, we’re ready </a:t>
            </a:r>
            <a:r>
              <a:rPr lang="en-US" sz="3200" dirty="0" smtClean="0">
                <a:solidFill>
                  <a:srgbClr val="DFD7ED"/>
                </a:solidFill>
              </a:rPr>
              <a:t>to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…</a:t>
            </a:r>
            <a:endParaRPr lang="en-US" sz="3200" dirty="0" smtClean="0">
              <a:solidFill>
                <a:srgbClr val="DFD7E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50" y="4463266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First, we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 </a:t>
            </a:r>
            <a:r>
              <a:rPr lang="en-US" sz="3200" dirty="0" smtClean="0">
                <a:solidFill>
                  <a:srgbClr val="DFD7ED"/>
                </a:solidFill>
              </a:rPr>
              <a:t>the ones, and write the total in the ones 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0334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6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85750" y="5344258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Next, we </a:t>
            </a:r>
            <a:r>
              <a:rPr lang="en-US" sz="3200" dirty="0" smtClean="0">
                <a:solidFill>
                  <a:srgbClr val="DFD7ED"/>
                </a:solidFill>
              </a:rPr>
              <a:t>subtract</a:t>
            </a:r>
            <a:r>
              <a:rPr lang="en-US" sz="3200" dirty="0" smtClean="0">
                <a:solidFill>
                  <a:srgbClr val="DFD7ED"/>
                </a:solidFill>
              </a:rPr>
              <a:t> </a:t>
            </a:r>
            <a:r>
              <a:rPr lang="en-US" sz="3200" dirty="0" smtClean="0">
                <a:solidFill>
                  <a:srgbClr val="DFD7ED"/>
                </a:solidFill>
              </a:rPr>
              <a:t>the tens, then we write the total in the tens 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2567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4</a:t>
            </a:r>
            <a:endParaRPr 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3225" y="5537771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DFD7ED"/>
                </a:solidFill>
              </a:rPr>
              <a:t>What’s our answer?</a:t>
            </a:r>
            <a:endParaRPr lang="en-US" sz="6000" dirty="0">
              <a:solidFill>
                <a:srgbClr val="DFD7ED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750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challenge ourselves…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653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This time, we’re going to try Hundreds, Tens and Ones!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On your boards, show your adults how you think you’d lay out </a:t>
            </a:r>
            <a:r>
              <a:rPr lang="en-US" dirty="0" smtClean="0">
                <a:solidFill>
                  <a:srgbClr val="DFD7ED"/>
                </a:solidFill>
              </a:rPr>
              <a:t>564</a:t>
            </a:r>
            <a:r>
              <a:rPr lang="en-US" dirty="0" smtClean="0">
                <a:solidFill>
                  <a:srgbClr val="DFD7ED"/>
                </a:solidFill>
              </a:rPr>
              <a:t> </a:t>
            </a:r>
            <a:r>
              <a:rPr lang="en-US" dirty="0" smtClean="0">
                <a:solidFill>
                  <a:srgbClr val="DFD7ED"/>
                </a:solidFill>
              </a:rPr>
              <a:t>+ 123…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77584" y="3079749"/>
            <a:ext cx="3492500" cy="3545916"/>
            <a:chOff x="3079750" y="2783416"/>
            <a:chExt cx="2804583" cy="2712184"/>
          </a:xfrm>
        </p:grpSpPr>
        <p:sp>
          <p:nvSpPr>
            <p:cNvPr id="5" name="TextBox 4"/>
            <p:cNvSpPr txBox="1"/>
            <p:nvPr/>
          </p:nvSpPr>
          <p:spPr>
            <a:xfrm>
              <a:off x="3185583" y="2783416"/>
              <a:ext cx="2698750" cy="2142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rgbClr val="DFD7ED"/>
                  </a:solidFill>
                </a:rPr>
                <a:t>      H   T     O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     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      </a:t>
              </a:r>
              <a:r>
                <a:rPr lang="en-US" sz="4400" dirty="0" smtClean="0">
                  <a:solidFill>
                    <a:srgbClr val="DFD7ED"/>
                  </a:solidFill>
                </a:rPr>
                <a:t>5    6     4</a:t>
              </a:r>
              <a:endParaRPr lang="en-US" sz="4400" dirty="0" smtClean="0">
                <a:solidFill>
                  <a:srgbClr val="DFD7ED"/>
                </a:solidFill>
              </a:endParaRPr>
            </a:p>
            <a:p>
              <a:r>
                <a:rPr lang="en-US" sz="4400" dirty="0">
                  <a:solidFill>
                    <a:srgbClr val="DFD7ED"/>
                  </a:solidFill>
                </a:rPr>
                <a:t>-</a:t>
              </a:r>
              <a:r>
                <a:rPr lang="en-US" sz="4400" dirty="0" smtClean="0">
                  <a:solidFill>
                    <a:srgbClr val="DFD7ED"/>
                  </a:solidFill>
                </a:rPr>
                <a:t>    </a:t>
              </a:r>
              <a:r>
                <a:rPr lang="en-US" sz="4400" dirty="0" smtClean="0">
                  <a:solidFill>
                    <a:srgbClr val="DFD7ED"/>
                  </a:solidFill>
                </a:rPr>
                <a:t>1    2     3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079750" y="4907074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079750" y="5495600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287433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DFD7ED"/>
                </a:solidFill>
              </a:rPr>
              <a:t>1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499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DFD7ED"/>
                </a:solidFill>
              </a:rPr>
              <a:t>2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6583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DFD7ED"/>
                </a:solidFill>
              </a:rPr>
              <a:t>4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924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612"/>
            <a:ext cx="8229600" cy="1143000"/>
          </a:xfrm>
        </p:spPr>
        <p:txBody>
          <a:bodyPr/>
          <a:lstStyle/>
          <a:p>
            <a:r>
              <a:rPr lang="en-US" dirty="0" smtClean="0"/>
              <a:t>Fantastic- let’s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17" y="952500"/>
            <a:ext cx="8815916" cy="5683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Now complete Day </a:t>
            </a:r>
            <a:r>
              <a:rPr lang="en-US" dirty="0" smtClean="0"/>
              <a:t>6 </a:t>
            </a:r>
            <a:r>
              <a:rPr lang="en-US" dirty="0" smtClean="0"/>
              <a:t>attachment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DFD7ED"/>
                </a:solidFill>
              </a:rPr>
              <a:t>Remember… 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only write one digit in each box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make sure your digits are underneath the correct place value.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show what calculation you are doing with a </a:t>
            </a:r>
            <a:r>
              <a:rPr lang="en-US" dirty="0" smtClean="0">
                <a:solidFill>
                  <a:srgbClr val="DFD7ED"/>
                </a:solidFill>
              </a:rPr>
              <a:t>- </a:t>
            </a:r>
            <a:r>
              <a:rPr lang="en-US" dirty="0" smtClean="0">
                <a:solidFill>
                  <a:srgbClr val="DFD7ED"/>
                </a:solidFill>
              </a:rPr>
              <a:t>symbol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leave a line between each question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leave a line between your place values and calculation.</a:t>
            </a:r>
            <a:endParaRPr lang="en-US" dirty="0">
              <a:solidFill>
                <a:srgbClr val="DFD7E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68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chool Current">
  <a:themeElements>
    <a:clrScheme name="School">
      <a:dk1>
        <a:srgbClr val="64009E"/>
      </a:dk1>
      <a:lt1>
        <a:srgbClr val="614596"/>
      </a:lt1>
      <a:dk2>
        <a:srgbClr val="583685"/>
      </a:dk2>
      <a:lt2>
        <a:srgbClr val="684794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13080"/>
      </a:hlink>
      <a:folHlink>
        <a:srgbClr val="65289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 Current.thmx</Template>
  <TotalTime>2858</TotalTime>
  <Words>386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School Current</vt:lpstr>
      <vt:lpstr>Column subtraction </vt:lpstr>
      <vt:lpstr>What is subtraction?</vt:lpstr>
      <vt:lpstr>On a whiteboard/piece of paper…</vt:lpstr>
      <vt:lpstr>On a whiteboard/piece of paper…</vt:lpstr>
      <vt:lpstr>Let’s challenge ourselves…</vt:lpstr>
      <vt:lpstr>Fantastic- let’s practice!</vt:lpstr>
    </vt:vector>
  </TitlesOfParts>
  <Company>All Saints Junior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L.O. To use columns to add numbers. + I can set calculations out correctly. + I can place numbers into a calculation. + I can exchange between columns.</dc:title>
  <dc:creator>Natalie Needham</dc:creator>
  <cp:lastModifiedBy>Kayleigh Dell</cp:lastModifiedBy>
  <cp:revision>12</cp:revision>
  <dcterms:created xsi:type="dcterms:W3CDTF">2012-10-12T09:35:31Z</dcterms:created>
  <dcterms:modified xsi:type="dcterms:W3CDTF">2020-06-21T13:33:34Z</dcterms:modified>
</cp:coreProperties>
</file>