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2" d="100"/>
          <a:sy n="82" d="100"/>
        </p:scale>
        <p:origin x="96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61179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499569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53824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12567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748274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156586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038562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53655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95509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677406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320522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3C9806-F010-4329-A08B-AF9723B7389E}" type="datetimeFigureOut">
              <a:rPr lang="en-GB" smtClean="0"/>
              <a:t>21/06/2020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1EFEFC-518B-41EC-9233-F65EA17C161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624416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 smtClean="0"/>
              <a:t>Column addition –Day 3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78683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Right- let’s step it up…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dirty="0" smtClean="0">
                <a:solidFill>
                  <a:srgbClr val="7030A0"/>
                </a:solidFill>
              </a:rPr>
              <a:t>Sometimes you add numbers which give a total of 10 or more…</a:t>
            </a:r>
          </a:p>
          <a:p>
            <a:pPr marL="0" indent="0" algn="ctr">
              <a:buNone/>
            </a:pPr>
            <a:r>
              <a:rPr lang="en-US" dirty="0" smtClean="0">
                <a:solidFill>
                  <a:srgbClr val="7030A0"/>
                </a:solidFill>
              </a:rPr>
              <a:t>We know that we can only have 9 ones before it becomes a ten, or 9 tens before it becomes a hundred, or 9 hundreds before it becomes a thousand and so on…</a:t>
            </a:r>
            <a:endParaRPr lang="en-US" dirty="0">
              <a:solidFill>
                <a:srgbClr val="7030A0"/>
              </a:solidFill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4296834" y="1600200"/>
            <a:ext cx="2846917" cy="3785652"/>
            <a:chOff x="433629" y="2497667"/>
            <a:chExt cx="5098570" cy="3785652"/>
          </a:xfrm>
        </p:grpSpPr>
        <p:sp>
          <p:nvSpPr>
            <p:cNvPr id="4" name="TextBox 3"/>
            <p:cNvSpPr txBox="1"/>
            <p:nvPr/>
          </p:nvSpPr>
          <p:spPr>
            <a:xfrm>
              <a:off x="433629" y="2497667"/>
              <a:ext cx="5098570" cy="37856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4000" dirty="0"/>
                <a:t>      H   T   O</a:t>
              </a:r>
            </a:p>
            <a:p>
              <a:endParaRPr lang="en-US" sz="4000" dirty="0"/>
            </a:p>
            <a:p>
              <a:r>
                <a:rPr lang="en-US" sz="4000" dirty="0"/>
                <a:t>      3    6   4</a:t>
              </a:r>
            </a:p>
            <a:p>
              <a:r>
                <a:rPr lang="en-US" sz="4000" dirty="0"/>
                <a:t>+    2    2   7</a:t>
              </a:r>
            </a:p>
            <a:p>
              <a:endParaRPr lang="en-US" sz="4000" dirty="0"/>
            </a:p>
            <a:p>
              <a:endParaRPr lang="en-US" sz="4000" dirty="0"/>
            </a:p>
          </p:txBody>
        </p:sp>
        <p:cxnSp>
          <p:nvCxnSpPr>
            <p:cNvPr id="6" name="Straight Connector 5"/>
            <p:cNvCxnSpPr/>
            <p:nvPr/>
          </p:nvCxnSpPr>
          <p:spPr>
            <a:xfrm>
              <a:off x="1191780" y="4942416"/>
              <a:ext cx="3582266" cy="0"/>
            </a:xfrm>
            <a:prstGeom prst="line">
              <a:avLst/>
            </a:prstGeom>
            <a:ln>
              <a:solidFill>
                <a:srgbClr val="DFD7ED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Connector 6"/>
            <p:cNvCxnSpPr/>
            <p:nvPr/>
          </p:nvCxnSpPr>
          <p:spPr>
            <a:xfrm>
              <a:off x="1191780" y="5623983"/>
              <a:ext cx="3582266" cy="0"/>
            </a:xfrm>
            <a:prstGeom prst="line">
              <a:avLst/>
            </a:prstGeom>
            <a:ln>
              <a:solidFill>
                <a:srgbClr val="DFD7ED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" name="TextBox 12"/>
          <p:cNvSpPr txBox="1"/>
          <p:nvPr/>
        </p:nvSpPr>
        <p:spPr>
          <a:xfrm>
            <a:off x="6286500" y="3957076"/>
            <a:ext cx="43391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/>
              <a:t>1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5720292" y="4704284"/>
            <a:ext cx="43391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/</a:t>
            </a:r>
            <a:endParaRPr lang="en-US" sz="4400" dirty="0"/>
          </a:p>
        </p:txBody>
      </p:sp>
      <p:sp>
        <p:nvSpPr>
          <p:cNvPr id="15" name="TextBox 14"/>
          <p:cNvSpPr txBox="1"/>
          <p:nvPr/>
        </p:nvSpPr>
        <p:spPr>
          <a:xfrm>
            <a:off x="5691716" y="3957076"/>
            <a:ext cx="43391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/>
              <a:t>9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999567" y="3957076"/>
            <a:ext cx="43391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/>
              <a:t>5</a:t>
            </a:r>
          </a:p>
        </p:txBody>
      </p:sp>
      <p:sp>
        <p:nvSpPr>
          <p:cNvPr id="12" name="Rectangle 11"/>
          <p:cNvSpPr/>
          <p:nvPr/>
        </p:nvSpPr>
        <p:spPr>
          <a:xfrm>
            <a:off x="95795" y="-96540"/>
            <a:ext cx="178638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dirty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Day </a:t>
            </a:r>
            <a:r>
              <a:rPr lang="en-US" sz="5400" b="1" dirty="0" smtClean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3</a:t>
            </a:r>
            <a:endParaRPr lang="en-US" sz="5400" b="1" dirty="0">
              <a:ln w="12700">
                <a:solidFill>
                  <a:schemeClr val="tx2">
                    <a:lumMod val="75000"/>
                  </a:schemeClr>
                </a:solidFill>
                <a:prstDash val="solid"/>
              </a:ln>
              <a:pattFill prst="dkUpDiag">
                <a:fgClr>
                  <a:schemeClr val="tx2"/>
                </a:fgClr>
                <a:bgClr>
                  <a:schemeClr val="tx2">
                    <a:lumMod val="20000"/>
                    <a:lumOff val="80000"/>
                  </a:schemeClr>
                </a:bgClr>
              </a:pattFill>
              <a:effectLst>
                <a:outerShdw dist="38100" dir="2640000" algn="bl" rotWithShape="0">
                  <a:schemeClr val="tx2">
                    <a:lumMod val="75000"/>
                  </a:schemeClr>
                </a:outerShdw>
              </a:effectLst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241964" y="5652655"/>
            <a:ext cx="584661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800" dirty="0">
                <a:solidFill>
                  <a:srgbClr val="000000"/>
                </a:solidFill>
              </a:rPr>
              <a:t>Remember to cross off the ten when you have counted it!</a:t>
            </a:r>
          </a:p>
        </p:txBody>
      </p:sp>
      <p:sp>
        <p:nvSpPr>
          <p:cNvPr id="5" name="Cloud Callout 4"/>
          <p:cNvSpPr/>
          <p:nvPr/>
        </p:nvSpPr>
        <p:spPr>
          <a:xfrm>
            <a:off x="8273159" y="3216500"/>
            <a:ext cx="2940775" cy="2006356"/>
          </a:xfrm>
          <a:prstGeom prst="cloudCallout">
            <a:avLst>
              <a:gd name="adj1" fmla="val -97827"/>
              <a:gd name="adj2" fmla="val -3041"/>
            </a:avLst>
          </a:prstGeom>
          <a:solidFill>
            <a:schemeClr val="bg1"/>
          </a:solidFill>
          <a:ln w="381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b="1" u="sng" dirty="0" smtClean="0">
                <a:solidFill>
                  <a:srgbClr val="7030A0"/>
                </a:solidFill>
              </a:rPr>
              <a:t>Top tips</a:t>
            </a:r>
          </a:p>
          <a:p>
            <a:pPr marL="342900" indent="-342900" algn="ctr">
              <a:buAutoNum type="arabicPeriod"/>
            </a:pPr>
            <a:r>
              <a:rPr lang="en-GB" dirty="0" smtClean="0">
                <a:solidFill>
                  <a:srgbClr val="7030A0"/>
                </a:solidFill>
              </a:rPr>
              <a:t>Add the ones </a:t>
            </a:r>
          </a:p>
          <a:p>
            <a:pPr marL="342900" indent="-342900" algn="ctr">
              <a:buAutoNum type="arabicPeriod"/>
            </a:pPr>
            <a:r>
              <a:rPr lang="en-GB" dirty="0" smtClean="0">
                <a:solidFill>
                  <a:srgbClr val="7030A0"/>
                </a:solidFill>
              </a:rPr>
              <a:t>Add the tens </a:t>
            </a:r>
          </a:p>
        </p:txBody>
      </p:sp>
    </p:spTree>
    <p:extLst>
      <p:ext uri="{BB962C8B-B14F-4D97-AF65-F5344CB8AC3E}">
        <p14:creationId xmlns:p14="http://schemas.microsoft.com/office/powerpoint/2010/main" val="40063525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5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5000">
                                          <p:val>
                                            <p:strVal val="ppt_x+-0.0500*(ppt_x*0.9511+(1-ppt_y)*0.3090)"/>
                                          </p:val>
                                        </p:tav>
                                        <p:tav tm="10000">
                                          <p:val>
                                            <p:strVal val="ppt_x+-0.1000*(ppt_x*0.8090+(1-ppt_y)*0.5878)"/>
                                          </p:val>
                                        </p:tav>
                                        <p:tav tm="15000">
                                          <p:val>
                                            <p:strVal val="ppt_x+-0.1500*(ppt_x*0.5878+(1-ppt_y)*0.8090)"/>
                                          </p:val>
                                        </p:tav>
                                        <p:tav tm="20000">
                                          <p:val>
                                            <p:strVal val="ppt_x+-0.2000*(ppt_x*0.3090+(1-ppt_y)*0.9511)"/>
                                          </p:val>
                                        </p:tav>
                                        <p:tav tm="25000">
                                          <p:val>
                                            <p:strVal val="ppt_x+-0.2500*(ppt_x*-0.0000+(1-ppt_y)*1.0000)"/>
                                          </p:val>
                                        </p:tav>
                                        <p:tav tm="30000">
                                          <p:val>
                                            <p:strVal val="ppt_x+-0.3000*(ppt_x*-0.3090+(1-ppt_y)*0.9511)"/>
                                          </p:val>
                                        </p:tav>
                                        <p:tav tm="35000">
                                          <p:val>
                                            <p:strVal val="ppt_x+-0.3500*(ppt_x*-0.5878+(1-ppt_y)*0.8090)"/>
                                          </p:val>
                                        </p:tav>
                                        <p:tav tm="40000">
                                          <p:val>
                                            <p:strVal val="ppt_x+-0.4000*(ppt_x*-0.8090+(1-ppt_y)*0.5878)"/>
                                          </p:val>
                                        </p:tav>
                                        <p:tav tm="45000">
                                          <p:val>
                                            <p:strVal val="ppt_x+-0.4500*(ppt_x*-0.9511+(1-ppt_y)*0.3090)"/>
                                          </p:val>
                                        </p:tav>
                                        <p:tav tm="50000">
                                          <p:val>
                                            <p:strVal val="ppt_x+-0.5000*(ppt_x*-1.0000+(1-ppt_y)*-0.0000)"/>
                                          </p:val>
                                        </p:tav>
                                        <p:tav tm="55000">
                                          <p:val>
                                            <p:strVal val="ppt_x+-0.5500*(ppt_x*-0.9511+(1-ppt_y)*-0.3090)"/>
                                          </p:val>
                                        </p:tav>
                                        <p:tav tm="60000">
                                          <p:val>
                                            <p:strVal val="ppt_x+-0.6000*(ppt_x*-0.8090+(1-ppt_y)*-0.5878)"/>
                                          </p:val>
                                        </p:tav>
                                        <p:tav tm="65000">
                                          <p:val>
                                            <p:strVal val="ppt_x+-0.6500*(ppt_x*-0.5878+(1-ppt_y)*-0.8090)"/>
                                          </p:val>
                                        </p:tav>
                                        <p:tav tm="70000">
                                          <p:val>
                                            <p:strVal val="ppt_x+-0.7000*(ppt_x*-0.3090+(1-ppt_y)*-0.9511)"/>
                                          </p:val>
                                        </p:tav>
                                        <p:tav tm="75000">
                                          <p:val>
                                            <p:strVal val="ppt_x+-0.7500*(ppt_x*0.0000+(1-ppt_y)*-1.0000)"/>
                                          </p:val>
                                        </p:tav>
                                        <p:tav tm="80000">
                                          <p:val>
                                            <p:strVal val="ppt_x+-0.8000*(ppt_x*0.3090+(1-ppt_y)*-0.9511)"/>
                                          </p:val>
                                        </p:tav>
                                        <p:tav tm="85000">
                                          <p:val>
                                            <p:strVal val="ppt_x+-0.8500*(ppt_x*0.5878+(1-ppt_y)*-0.8090)"/>
                                          </p:val>
                                        </p:tav>
                                        <p:tav tm="90000">
                                          <p:val>
                                            <p:strVal val="ppt_x+-0.9000*(ppt_x*0.8090+(1-ppt_y)*-0.5878)"/>
                                          </p:val>
                                        </p:tav>
                                        <p:tav tm="95000">
                                          <p:val>
                                            <p:strVal val="ppt_x+-0.9500*(ppt_x*0.9511+(1-ppt_y)*-0.3090)"/>
                                          </p:val>
                                        </p:tav>
                                        <p:tav tm="100000">
                                          <p:val>
                                            <p:strVal val="ppt_x+-1.0000*(ppt_x*1.0000+(1-ppt_y)*0.0000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-0.0500*(ppt_x*0.3090-(1-ppt_y)*0.9511)"/>
                                          </p:val>
                                        </p:tav>
                                        <p:tav tm="10000">
                                          <p:val>
                                            <p:strVal val="ppt_y+-0.1000*(ppt_x*0.5878-(1-ppt_y)*0.8090)"/>
                                          </p:val>
                                        </p:tav>
                                        <p:tav tm="15000">
                                          <p:val>
                                            <p:strVal val="ppt_y+-0.1500*(ppt_x*0.8090-(1-ppt_y)*0.5878)"/>
                                          </p:val>
                                        </p:tav>
                                        <p:tav tm="20000">
                                          <p:val>
                                            <p:strVal val="ppt_y+-0.2000*(ppt_x*0.9511-(1-ppt_y)*0.3090)"/>
                                          </p:val>
                                        </p:tav>
                                        <p:tav tm="25000">
                                          <p:val>
                                            <p:strVal val="ppt_y+-0.2500*(ppt_x*1.0000-(1-ppt_y)*-0.0000)"/>
                                          </p:val>
                                        </p:tav>
                                        <p:tav tm="30000">
                                          <p:val>
                                            <p:strVal val="ppt_y+-0.3000*(ppt_x*0.9511-(1-ppt_y)*-0.3090)"/>
                                          </p:val>
                                        </p:tav>
                                        <p:tav tm="35000">
                                          <p:val>
                                            <p:strVal val="ppt_y+-0.3500*(ppt_x*0.8090-(1-ppt_y)*-0.5878)"/>
                                          </p:val>
                                        </p:tav>
                                        <p:tav tm="40000">
                                          <p:val>
                                            <p:strVal val="ppt_y+-0.4000*(ppt_x*0.5878-(1-ppt_y)*-0.8090)"/>
                                          </p:val>
                                        </p:tav>
                                        <p:tav tm="45000">
                                          <p:val>
                                            <p:strVal val="ppt_y+-0.4500*(ppt_x*0.3090-(1-ppt_y)*-0.9511)"/>
                                          </p:val>
                                        </p:tav>
                                        <p:tav tm="50000">
                                          <p:val>
                                            <p:strVal val="ppt_y+-0.5000*(ppt_x*-0.0000-(1-ppt_y)*-1.0000)"/>
                                          </p:val>
                                        </p:tav>
                                        <p:tav tm="55000">
                                          <p:val>
                                            <p:strVal val="ppt_y+-0.5500*(ppt_x*-0.3090-(1-ppt_y)*-0.9511)"/>
                                          </p:val>
                                        </p:tav>
                                        <p:tav tm="60000">
                                          <p:val>
                                            <p:strVal val="ppt_y+-0.6000*(ppt_x*-0.5878-(1-ppt_y)*-0.8090)"/>
                                          </p:val>
                                        </p:tav>
                                        <p:tav tm="65000">
                                          <p:val>
                                            <p:strVal val="ppt_y+-0.6500*(ppt_x*-0.8090-(1-ppt_y)*-0.5878)"/>
                                          </p:val>
                                        </p:tav>
                                        <p:tav tm="70000">
                                          <p:val>
                                            <p:strVal val="ppt_y+-0.7000*(ppt_x*-0.9511-(1-ppt_y)*-0.3090)"/>
                                          </p:val>
                                        </p:tav>
                                        <p:tav tm="75000">
                                          <p:val>
                                            <p:strVal val="ppt_y+-0.7500*(ppt_x*-1.0000-(1-ppt_y)*0.0000)"/>
                                          </p:val>
                                        </p:tav>
                                        <p:tav tm="80000">
                                          <p:val>
                                            <p:strVal val="ppt_y+-0.8000*(ppt_x*-0.9511-(1-ppt_y)*0.3090)"/>
                                          </p:val>
                                        </p:tav>
                                        <p:tav tm="85000">
                                          <p:val>
                                            <p:strVal val="ppt_y+-0.8500*(ppt_x*-0.8090-(1-ppt_y)*0.5878)"/>
                                          </p:val>
                                        </p:tav>
                                        <p:tav tm="90000">
                                          <p:val>
                                            <p:strVal val="ppt_y+-0.9000*(ppt_x*-0.5878-(1-ppt_y)*0.8090)"/>
                                          </p:val>
                                        </p:tav>
                                        <p:tav tm="95000">
                                          <p:val>
                                            <p:strVal val="ppt_y+-0.9500*(ppt_x*-0.3090-(1-ppt_y)*0.9511)"/>
                                          </p:val>
                                        </p:tav>
                                        <p:tav tm="100000">
                                          <p:val>
                                            <p:strVal val="ppt_y+-1.0000*(ppt_x*0.0000-(1-ppt_y)*1.0000)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5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30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5000">
                                          <p:val>
                                            <p:strVal val="ppt_x+-0.0500*(ppt_x*0.9511+(1-ppt_y)*0.3090)"/>
                                          </p:val>
                                        </p:tav>
                                        <p:tav tm="10000">
                                          <p:val>
                                            <p:strVal val="ppt_x+-0.1000*(ppt_x*0.8090+(1-ppt_y)*0.5878)"/>
                                          </p:val>
                                        </p:tav>
                                        <p:tav tm="15000">
                                          <p:val>
                                            <p:strVal val="ppt_x+-0.1500*(ppt_x*0.5878+(1-ppt_y)*0.8090)"/>
                                          </p:val>
                                        </p:tav>
                                        <p:tav tm="20000">
                                          <p:val>
                                            <p:strVal val="ppt_x+-0.2000*(ppt_x*0.3090+(1-ppt_y)*0.9511)"/>
                                          </p:val>
                                        </p:tav>
                                        <p:tav tm="25000">
                                          <p:val>
                                            <p:strVal val="ppt_x+-0.2500*(ppt_x*-0.0000+(1-ppt_y)*1.0000)"/>
                                          </p:val>
                                        </p:tav>
                                        <p:tav tm="30000">
                                          <p:val>
                                            <p:strVal val="ppt_x+-0.3000*(ppt_x*-0.3090+(1-ppt_y)*0.9511)"/>
                                          </p:val>
                                        </p:tav>
                                        <p:tav tm="35000">
                                          <p:val>
                                            <p:strVal val="ppt_x+-0.3500*(ppt_x*-0.5878+(1-ppt_y)*0.8090)"/>
                                          </p:val>
                                        </p:tav>
                                        <p:tav tm="40000">
                                          <p:val>
                                            <p:strVal val="ppt_x+-0.4000*(ppt_x*-0.8090+(1-ppt_y)*0.5878)"/>
                                          </p:val>
                                        </p:tav>
                                        <p:tav tm="45000">
                                          <p:val>
                                            <p:strVal val="ppt_x+-0.4500*(ppt_x*-0.9511+(1-ppt_y)*0.3090)"/>
                                          </p:val>
                                        </p:tav>
                                        <p:tav tm="50000">
                                          <p:val>
                                            <p:strVal val="ppt_x+-0.5000*(ppt_x*-1.0000+(1-ppt_y)*-0.0000)"/>
                                          </p:val>
                                        </p:tav>
                                        <p:tav tm="55000">
                                          <p:val>
                                            <p:strVal val="ppt_x+-0.5500*(ppt_x*-0.9511+(1-ppt_y)*-0.3090)"/>
                                          </p:val>
                                        </p:tav>
                                        <p:tav tm="60000">
                                          <p:val>
                                            <p:strVal val="ppt_x+-0.6000*(ppt_x*-0.8090+(1-ppt_y)*-0.5878)"/>
                                          </p:val>
                                        </p:tav>
                                        <p:tav tm="65000">
                                          <p:val>
                                            <p:strVal val="ppt_x+-0.6500*(ppt_x*-0.5878+(1-ppt_y)*-0.8090)"/>
                                          </p:val>
                                        </p:tav>
                                        <p:tav tm="70000">
                                          <p:val>
                                            <p:strVal val="ppt_x+-0.7000*(ppt_x*-0.3090+(1-ppt_y)*-0.9511)"/>
                                          </p:val>
                                        </p:tav>
                                        <p:tav tm="75000">
                                          <p:val>
                                            <p:strVal val="ppt_x+-0.7500*(ppt_x*0.0000+(1-ppt_y)*-1.0000)"/>
                                          </p:val>
                                        </p:tav>
                                        <p:tav tm="80000">
                                          <p:val>
                                            <p:strVal val="ppt_x+-0.8000*(ppt_x*0.3090+(1-ppt_y)*-0.9511)"/>
                                          </p:val>
                                        </p:tav>
                                        <p:tav tm="85000">
                                          <p:val>
                                            <p:strVal val="ppt_x+-0.8500*(ppt_x*0.5878+(1-ppt_y)*-0.8090)"/>
                                          </p:val>
                                        </p:tav>
                                        <p:tav tm="90000">
                                          <p:val>
                                            <p:strVal val="ppt_x+-0.9000*(ppt_x*0.8090+(1-ppt_y)*-0.5878)"/>
                                          </p:val>
                                        </p:tav>
                                        <p:tav tm="95000">
                                          <p:val>
                                            <p:strVal val="ppt_x+-0.9500*(ppt_x*0.9511+(1-ppt_y)*-0.3090)"/>
                                          </p:val>
                                        </p:tav>
                                        <p:tav tm="100000">
                                          <p:val>
                                            <p:strVal val="ppt_x+-1.0000*(ppt_x*1.0000+(1-ppt_y)*0.0000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-0.0500*(ppt_x*0.3090-(1-ppt_y)*0.9511)"/>
                                          </p:val>
                                        </p:tav>
                                        <p:tav tm="10000">
                                          <p:val>
                                            <p:strVal val="ppt_y+-0.1000*(ppt_x*0.5878-(1-ppt_y)*0.8090)"/>
                                          </p:val>
                                        </p:tav>
                                        <p:tav tm="15000">
                                          <p:val>
                                            <p:strVal val="ppt_y+-0.1500*(ppt_x*0.8090-(1-ppt_y)*0.5878)"/>
                                          </p:val>
                                        </p:tav>
                                        <p:tav tm="20000">
                                          <p:val>
                                            <p:strVal val="ppt_y+-0.2000*(ppt_x*0.9511-(1-ppt_y)*0.3090)"/>
                                          </p:val>
                                        </p:tav>
                                        <p:tav tm="25000">
                                          <p:val>
                                            <p:strVal val="ppt_y+-0.2500*(ppt_x*1.0000-(1-ppt_y)*-0.0000)"/>
                                          </p:val>
                                        </p:tav>
                                        <p:tav tm="30000">
                                          <p:val>
                                            <p:strVal val="ppt_y+-0.3000*(ppt_x*0.9511-(1-ppt_y)*-0.3090)"/>
                                          </p:val>
                                        </p:tav>
                                        <p:tav tm="35000">
                                          <p:val>
                                            <p:strVal val="ppt_y+-0.3500*(ppt_x*0.8090-(1-ppt_y)*-0.5878)"/>
                                          </p:val>
                                        </p:tav>
                                        <p:tav tm="40000">
                                          <p:val>
                                            <p:strVal val="ppt_y+-0.4000*(ppt_x*0.5878-(1-ppt_y)*-0.8090)"/>
                                          </p:val>
                                        </p:tav>
                                        <p:tav tm="45000">
                                          <p:val>
                                            <p:strVal val="ppt_y+-0.4500*(ppt_x*0.3090-(1-ppt_y)*-0.9511)"/>
                                          </p:val>
                                        </p:tav>
                                        <p:tav tm="50000">
                                          <p:val>
                                            <p:strVal val="ppt_y+-0.5000*(ppt_x*-0.0000-(1-ppt_y)*-1.0000)"/>
                                          </p:val>
                                        </p:tav>
                                        <p:tav tm="55000">
                                          <p:val>
                                            <p:strVal val="ppt_y+-0.5500*(ppt_x*-0.3090-(1-ppt_y)*-0.9511)"/>
                                          </p:val>
                                        </p:tav>
                                        <p:tav tm="60000">
                                          <p:val>
                                            <p:strVal val="ppt_y+-0.6000*(ppt_x*-0.5878-(1-ppt_y)*-0.8090)"/>
                                          </p:val>
                                        </p:tav>
                                        <p:tav tm="65000">
                                          <p:val>
                                            <p:strVal val="ppt_y+-0.6500*(ppt_x*-0.8090-(1-ppt_y)*-0.5878)"/>
                                          </p:val>
                                        </p:tav>
                                        <p:tav tm="70000">
                                          <p:val>
                                            <p:strVal val="ppt_y+-0.7000*(ppt_x*-0.9511-(1-ppt_y)*-0.3090)"/>
                                          </p:val>
                                        </p:tav>
                                        <p:tav tm="75000">
                                          <p:val>
                                            <p:strVal val="ppt_y+-0.7500*(ppt_x*-1.0000-(1-ppt_y)*0.0000)"/>
                                          </p:val>
                                        </p:tav>
                                        <p:tav tm="80000">
                                          <p:val>
                                            <p:strVal val="ppt_y+-0.8000*(ppt_x*-0.9511-(1-ppt_y)*0.3090)"/>
                                          </p:val>
                                        </p:tav>
                                        <p:tav tm="85000">
                                          <p:val>
                                            <p:strVal val="ppt_y+-0.8500*(ppt_x*-0.8090-(1-ppt_y)*0.5878)"/>
                                          </p:val>
                                        </p:tav>
                                        <p:tav tm="90000">
                                          <p:val>
                                            <p:strVal val="ppt_y+-0.9000*(ppt_x*-0.5878-(1-ppt_y)*0.8090)"/>
                                          </p:val>
                                        </p:tav>
                                        <p:tav tm="95000">
                                          <p:val>
                                            <p:strVal val="ppt_y+-0.9500*(ppt_x*-0.3090-(1-ppt_y)*0.9511)"/>
                                          </p:val>
                                        </p:tav>
                                        <p:tav tm="100000">
                                          <p:val>
                                            <p:strVal val="ppt_y+-1.0000*(ppt_x*0.0000-(1-ppt_y)*1.0000)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4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48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56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57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65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66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74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75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" grpId="0"/>
      <p:bldP spid="14" grpId="0"/>
      <p:bldP spid="15" grpId="0"/>
      <p:bldP spid="16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Let’s practice more…</a:t>
            </a:r>
            <a:endParaRPr lang="en-US" dirty="0"/>
          </a:p>
        </p:txBody>
      </p:sp>
      <p:grpSp>
        <p:nvGrpSpPr>
          <p:cNvPr id="4" name="Group 3"/>
          <p:cNvGrpSpPr/>
          <p:nvPr/>
        </p:nvGrpSpPr>
        <p:grpSpPr>
          <a:xfrm>
            <a:off x="4296834" y="1600200"/>
            <a:ext cx="2846917" cy="3785652"/>
            <a:chOff x="433629" y="2497667"/>
            <a:chExt cx="5098570" cy="3785652"/>
          </a:xfrm>
        </p:grpSpPr>
        <p:sp>
          <p:nvSpPr>
            <p:cNvPr id="5" name="TextBox 4"/>
            <p:cNvSpPr txBox="1"/>
            <p:nvPr/>
          </p:nvSpPr>
          <p:spPr>
            <a:xfrm>
              <a:off x="433629" y="2497667"/>
              <a:ext cx="5098570" cy="37856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4000" dirty="0"/>
                <a:t>      H   T   </a:t>
              </a:r>
              <a:r>
                <a:rPr lang="en-US" sz="4000" dirty="0" smtClean="0"/>
                <a:t>O</a:t>
              </a:r>
              <a:endParaRPr lang="en-US" sz="4000" dirty="0"/>
            </a:p>
            <a:p>
              <a:endParaRPr lang="en-US" sz="4000" dirty="0"/>
            </a:p>
            <a:p>
              <a:r>
                <a:rPr lang="en-US" sz="4000" dirty="0"/>
                <a:t>      2    7   6</a:t>
              </a:r>
            </a:p>
            <a:p>
              <a:r>
                <a:rPr lang="en-US" sz="4000" dirty="0"/>
                <a:t>+    5    4   5</a:t>
              </a:r>
            </a:p>
            <a:p>
              <a:endParaRPr lang="en-US" sz="4000" dirty="0"/>
            </a:p>
            <a:p>
              <a:endParaRPr lang="en-US" sz="4000" dirty="0"/>
            </a:p>
          </p:txBody>
        </p:sp>
        <p:cxnSp>
          <p:nvCxnSpPr>
            <p:cNvPr id="6" name="Straight Connector 5"/>
            <p:cNvCxnSpPr/>
            <p:nvPr/>
          </p:nvCxnSpPr>
          <p:spPr>
            <a:xfrm>
              <a:off x="1191780" y="4942416"/>
              <a:ext cx="3582266" cy="0"/>
            </a:xfrm>
            <a:prstGeom prst="line">
              <a:avLst/>
            </a:prstGeom>
            <a:ln>
              <a:solidFill>
                <a:srgbClr val="DFD7ED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Connector 6"/>
            <p:cNvCxnSpPr/>
            <p:nvPr/>
          </p:nvCxnSpPr>
          <p:spPr>
            <a:xfrm>
              <a:off x="1191780" y="5623983"/>
              <a:ext cx="3582266" cy="0"/>
            </a:xfrm>
            <a:prstGeom prst="line">
              <a:avLst/>
            </a:prstGeom>
            <a:ln>
              <a:solidFill>
                <a:srgbClr val="DFD7ED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" name="TextBox 7"/>
          <p:cNvSpPr txBox="1"/>
          <p:nvPr/>
        </p:nvSpPr>
        <p:spPr>
          <a:xfrm>
            <a:off x="6307667" y="3895520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/>
              <a:t>1</a:t>
            </a:r>
            <a:endParaRPr lang="en-US" sz="6600" dirty="0"/>
          </a:p>
        </p:txBody>
      </p:sp>
      <p:sp>
        <p:nvSpPr>
          <p:cNvPr id="9" name="TextBox 8"/>
          <p:cNvSpPr txBox="1"/>
          <p:nvPr/>
        </p:nvSpPr>
        <p:spPr>
          <a:xfrm>
            <a:off x="5720292" y="4591608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/>
              <a:t>/</a:t>
            </a:r>
            <a:endParaRPr lang="en-US" sz="6600" dirty="0"/>
          </a:p>
        </p:txBody>
      </p:sp>
      <p:sp>
        <p:nvSpPr>
          <p:cNvPr id="10" name="TextBox 9"/>
          <p:cNvSpPr txBox="1"/>
          <p:nvPr/>
        </p:nvSpPr>
        <p:spPr>
          <a:xfrm>
            <a:off x="5683250" y="3895520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/>
              <a:t>2</a:t>
            </a:r>
            <a:endParaRPr lang="en-US" sz="6600" dirty="0"/>
          </a:p>
        </p:txBody>
      </p:sp>
      <p:sp>
        <p:nvSpPr>
          <p:cNvPr id="11" name="TextBox 10"/>
          <p:cNvSpPr txBox="1"/>
          <p:nvPr/>
        </p:nvSpPr>
        <p:spPr>
          <a:xfrm>
            <a:off x="4939771" y="4651802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/>
              <a:t>/</a:t>
            </a:r>
            <a:endParaRPr lang="en-US" sz="6600" dirty="0"/>
          </a:p>
        </p:txBody>
      </p:sp>
      <p:sp>
        <p:nvSpPr>
          <p:cNvPr id="12" name="TextBox 11"/>
          <p:cNvSpPr txBox="1"/>
          <p:nvPr/>
        </p:nvSpPr>
        <p:spPr>
          <a:xfrm>
            <a:off x="4940299" y="3895520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/>
              <a:t>8</a:t>
            </a:r>
            <a:endParaRPr lang="en-US" sz="6600" dirty="0"/>
          </a:p>
        </p:txBody>
      </p:sp>
      <p:sp>
        <p:nvSpPr>
          <p:cNvPr id="13" name="TextBox 12"/>
          <p:cNvSpPr txBox="1"/>
          <p:nvPr/>
        </p:nvSpPr>
        <p:spPr>
          <a:xfrm>
            <a:off x="3241964" y="5652655"/>
            <a:ext cx="584661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800" dirty="0">
                <a:solidFill>
                  <a:srgbClr val="000000"/>
                </a:solidFill>
              </a:rPr>
              <a:t>Remember to cross off the ten when you have counted it!</a:t>
            </a:r>
          </a:p>
        </p:txBody>
      </p:sp>
      <p:sp>
        <p:nvSpPr>
          <p:cNvPr id="14" name="Rectangle 13"/>
          <p:cNvSpPr/>
          <p:nvPr/>
        </p:nvSpPr>
        <p:spPr>
          <a:xfrm>
            <a:off x="-54993" y="-8709"/>
            <a:ext cx="178638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dirty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Day </a:t>
            </a:r>
            <a:r>
              <a:rPr lang="en-US" sz="5400" b="1" dirty="0" smtClean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3</a:t>
            </a:r>
            <a:endParaRPr lang="en-US" sz="5400" b="1" dirty="0">
              <a:ln w="12700">
                <a:solidFill>
                  <a:schemeClr val="tx2">
                    <a:lumMod val="75000"/>
                  </a:schemeClr>
                </a:solidFill>
                <a:prstDash val="solid"/>
              </a:ln>
              <a:pattFill prst="dkUpDiag">
                <a:fgClr>
                  <a:schemeClr val="tx2"/>
                </a:fgClr>
                <a:bgClr>
                  <a:schemeClr val="tx2">
                    <a:lumMod val="20000"/>
                    <a:lumOff val="80000"/>
                  </a:schemeClr>
                </a:bgClr>
              </a:pattFill>
              <a:effectLst>
                <a:outerShdw dist="38100" dir="2640000" algn="bl" rotWithShape="0">
                  <a:schemeClr val="tx2">
                    <a:lumMod val="75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7424643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15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16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24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25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33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34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42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43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51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52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/>
      <p:bldP spid="11" grpId="0"/>
      <p:bldP spid="1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Let’s practice one more…</a:t>
            </a:r>
            <a:endParaRPr lang="en-US" dirty="0"/>
          </a:p>
        </p:txBody>
      </p:sp>
      <p:grpSp>
        <p:nvGrpSpPr>
          <p:cNvPr id="4" name="Group 3"/>
          <p:cNvGrpSpPr/>
          <p:nvPr/>
        </p:nvGrpSpPr>
        <p:grpSpPr>
          <a:xfrm>
            <a:off x="4296833" y="1574075"/>
            <a:ext cx="2846917" cy="3785652"/>
            <a:chOff x="433629" y="2497667"/>
            <a:chExt cx="5098570" cy="3785652"/>
          </a:xfrm>
        </p:grpSpPr>
        <p:sp>
          <p:nvSpPr>
            <p:cNvPr id="5" name="TextBox 4"/>
            <p:cNvSpPr txBox="1"/>
            <p:nvPr/>
          </p:nvSpPr>
          <p:spPr>
            <a:xfrm>
              <a:off x="433629" y="2497667"/>
              <a:ext cx="5098570" cy="37856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4000" dirty="0"/>
                <a:t>      H   T   </a:t>
              </a:r>
              <a:r>
                <a:rPr lang="en-US" sz="4000" dirty="0" smtClean="0"/>
                <a:t>O</a:t>
              </a:r>
              <a:endParaRPr lang="en-US" sz="4000" dirty="0"/>
            </a:p>
            <a:p>
              <a:endParaRPr lang="en-US" sz="4000" dirty="0"/>
            </a:p>
            <a:p>
              <a:r>
                <a:rPr lang="en-US" sz="4000" dirty="0"/>
                <a:t>      2    8</a:t>
              </a:r>
              <a:r>
                <a:rPr lang="en-US" sz="4000" dirty="0" smtClean="0"/>
                <a:t>   </a:t>
              </a:r>
              <a:r>
                <a:rPr lang="en-US" sz="4000" dirty="0"/>
                <a:t>7</a:t>
              </a:r>
            </a:p>
            <a:p>
              <a:r>
                <a:rPr lang="en-US" sz="4000" dirty="0"/>
                <a:t>+    5    8</a:t>
              </a:r>
              <a:r>
                <a:rPr lang="en-US" sz="4000" dirty="0" smtClean="0"/>
                <a:t>   </a:t>
              </a:r>
              <a:r>
                <a:rPr lang="en-US" sz="4000" dirty="0"/>
                <a:t>5</a:t>
              </a:r>
            </a:p>
            <a:p>
              <a:endParaRPr lang="en-US" sz="4000" dirty="0"/>
            </a:p>
            <a:p>
              <a:endParaRPr lang="en-US" sz="4000" dirty="0"/>
            </a:p>
          </p:txBody>
        </p:sp>
        <p:cxnSp>
          <p:nvCxnSpPr>
            <p:cNvPr id="6" name="Straight Connector 5"/>
            <p:cNvCxnSpPr/>
            <p:nvPr/>
          </p:nvCxnSpPr>
          <p:spPr>
            <a:xfrm>
              <a:off x="1191780" y="4942416"/>
              <a:ext cx="3582266" cy="0"/>
            </a:xfrm>
            <a:prstGeom prst="line">
              <a:avLst/>
            </a:prstGeom>
            <a:ln>
              <a:solidFill>
                <a:srgbClr val="DFD7ED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Straight Connector 6"/>
            <p:cNvCxnSpPr/>
            <p:nvPr/>
          </p:nvCxnSpPr>
          <p:spPr>
            <a:xfrm>
              <a:off x="1191780" y="5623983"/>
              <a:ext cx="3582266" cy="0"/>
            </a:xfrm>
            <a:prstGeom prst="line">
              <a:avLst/>
            </a:prstGeom>
            <a:ln>
              <a:solidFill>
                <a:srgbClr val="DFD7ED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" name="TextBox 7"/>
          <p:cNvSpPr txBox="1"/>
          <p:nvPr/>
        </p:nvSpPr>
        <p:spPr>
          <a:xfrm>
            <a:off x="6307667" y="3895520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 smtClean="0"/>
              <a:t>2</a:t>
            </a:r>
            <a:endParaRPr lang="en-US" sz="6600" dirty="0"/>
          </a:p>
        </p:txBody>
      </p:sp>
      <p:sp>
        <p:nvSpPr>
          <p:cNvPr id="9" name="TextBox 8"/>
          <p:cNvSpPr txBox="1"/>
          <p:nvPr/>
        </p:nvSpPr>
        <p:spPr>
          <a:xfrm>
            <a:off x="5720292" y="4591608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/>
              <a:t>/</a:t>
            </a:r>
            <a:endParaRPr lang="en-US" sz="6600" dirty="0"/>
          </a:p>
        </p:txBody>
      </p:sp>
      <p:sp>
        <p:nvSpPr>
          <p:cNvPr id="10" name="TextBox 9"/>
          <p:cNvSpPr txBox="1"/>
          <p:nvPr/>
        </p:nvSpPr>
        <p:spPr>
          <a:xfrm>
            <a:off x="5683250" y="3895520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/>
              <a:t>7</a:t>
            </a:r>
            <a:endParaRPr lang="en-US" sz="6600" dirty="0"/>
          </a:p>
        </p:txBody>
      </p:sp>
      <p:sp>
        <p:nvSpPr>
          <p:cNvPr id="11" name="TextBox 10"/>
          <p:cNvSpPr txBox="1"/>
          <p:nvPr/>
        </p:nvSpPr>
        <p:spPr>
          <a:xfrm>
            <a:off x="4939771" y="4651802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/>
              <a:t>/</a:t>
            </a:r>
            <a:endParaRPr lang="en-US" sz="6600" dirty="0"/>
          </a:p>
        </p:txBody>
      </p:sp>
      <p:sp>
        <p:nvSpPr>
          <p:cNvPr id="12" name="TextBox 11"/>
          <p:cNvSpPr txBox="1"/>
          <p:nvPr/>
        </p:nvSpPr>
        <p:spPr>
          <a:xfrm>
            <a:off x="4940299" y="3895520"/>
            <a:ext cx="486833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dirty="0"/>
              <a:t>8</a:t>
            </a:r>
            <a:endParaRPr lang="en-US" sz="6600" dirty="0"/>
          </a:p>
        </p:txBody>
      </p:sp>
      <p:sp>
        <p:nvSpPr>
          <p:cNvPr id="13" name="TextBox 12"/>
          <p:cNvSpPr txBox="1"/>
          <p:nvPr/>
        </p:nvSpPr>
        <p:spPr>
          <a:xfrm>
            <a:off x="3241964" y="5652655"/>
            <a:ext cx="5846618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2800" dirty="0">
                <a:solidFill>
                  <a:srgbClr val="000000"/>
                </a:solidFill>
              </a:rPr>
              <a:t>Remember to cross off the ten when you have counted it!</a:t>
            </a:r>
          </a:p>
        </p:txBody>
      </p:sp>
      <p:sp>
        <p:nvSpPr>
          <p:cNvPr id="14" name="Rectangle 13"/>
          <p:cNvSpPr/>
          <p:nvPr/>
        </p:nvSpPr>
        <p:spPr>
          <a:xfrm>
            <a:off x="-54993" y="-8709"/>
            <a:ext cx="178638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dirty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Day </a:t>
            </a:r>
            <a:r>
              <a:rPr lang="en-US" sz="5400" b="1" dirty="0" smtClean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pattFill prst="dkUpDiag">
                  <a:fgClr>
                    <a:schemeClr val="tx2"/>
                  </a:fgClr>
                  <a:bgClr>
                    <a:schemeClr val="tx2">
                      <a:lumMod val="20000"/>
                      <a:lumOff val="80000"/>
                    </a:schemeClr>
                  </a:bgClr>
                </a:patt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3</a:t>
            </a:r>
            <a:endParaRPr lang="en-US" sz="5400" b="1" dirty="0">
              <a:ln w="12700">
                <a:solidFill>
                  <a:schemeClr val="tx2">
                    <a:lumMod val="75000"/>
                  </a:schemeClr>
                </a:solidFill>
                <a:prstDash val="solid"/>
              </a:ln>
              <a:pattFill prst="dkUpDiag">
                <a:fgClr>
                  <a:schemeClr val="tx2"/>
                </a:fgClr>
                <a:bgClr>
                  <a:schemeClr val="tx2">
                    <a:lumMod val="20000"/>
                    <a:lumOff val="80000"/>
                  </a:schemeClr>
                </a:bgClr>
              </a:pattFill>
              <a:effectLst>
                <a:outerShdw dist="38100" dir="2640000" algn="bl" rotWithShape="0">
                  <a:schemeClr val="tx2">
                    <a:lumMod val="75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5891762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15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16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24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25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33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34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42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43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38" presetClass="entr" presetSubtype="0" accel="50000" fill="hold" grpId="0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0"/>
                                  </p:iterate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set>
                                      <p:cBhvr>
                                        <p:cTn id="51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o>
                                        <p:strVal val="-45.0"/>
                                      </p:to>
                                    </p:set>
                                    <p:anim calcmode="lin" valueType="num">
                                      <p:cBhvr>
                                        <p:cTn id="52" dur="455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45"/>
                                          </p:val>
                                        </p:tav>
                                        <p:tav tm="69900">
                                          <p:val>
                                            <p:fltVal val="45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45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56" decel="50000" autoRev="1" fill="hold">
                                          <p:stCondLst>
                                            <p:cond delay="45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(0.354*#ppt_w-0.172*#ppt_h)-#ppt_h/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36" fill="hold">
                                          <p:stCondLst>
                                            <p:cond delay="86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(0.354*#ppt_w-0.172*#ppt_h)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/>
      <p:bldP spid="11" grpId="0"/>
      <p:bldP spid="1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169</Words>
  <Application>Microsoft Office PowerPoint</Application>
  <PresentationFormat>Widescreen</PresentationFormat>
  <Paragraphs>41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Column addition –Day 3</vt:lpstr>
      <vt:lpstr>Right- let’s step it up…</vt:lpstr>
      <vt:lpstr>Let’s practice more…</vt:lpstr>
      <vt:lpstr>Let’s practice one more…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Column addition –Day 2</dc:title>
  <dc:creator>Kayleigh Dell</dc:creator>
  <cp:lastModifiedBy>Kayleigh Dell</cp:lastModifiedBy>
  <cp:revision>4</cp:revision>
  <dcterms:created xsi:type="dcterms:W3CDTF">2020-06-16T13:25:11Z</dcterms:created>
  <dcterms:modified xsi:type="dcterms:W3CDTF">2020-06-21T12:18:21Z</dcterms:modified>
</cp:coreProperties>
</file>

<file path=docProps/thumbnail.jpeg>
</file>